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69"/>
  </p:notesMasterIdLst>
  <p:handoutMasterIdLst>
    <p:handoutMasterId r:id="rId70"/>
  </p:handoutMasterIdLst>
  <p:sldIdLst>
    <p:sldId id="1135" r:id="rId2"/>
    <p:sldId id="1138" r:id="rId3"/>
    <p:sldId id="1134" r:id="rId4"/>
    <p:sldId id="1162" r:id="rId5"/>
    <p:sldId id="1139" r:id="rId6"/>
    <p:sldId id="1140" r:id="rId7"/>
    <p:sldId id="1141" r:id="rId8"/>
    <p:sldId id="1142" r:id="rId9"/>
    <p:sldId id="1143" r:id="rId10"/>
    <p:sldId id="1144" r:id="rId11"/>
    <p:sldId id="1145" r:id="rId12"/>
    <p:sldId id="1147" r:id="rId13"/>
    <p:sldId id="1148" r:id="rId14"/>
    <p:sldId id="1149" r:id="rId15"/>
    <p:sldId id="1150" r:id="rId16"/>
    <p:sldId id="1151" r:id="rId17"/>
    <p:sldId id="1152" r:id="rId18"/>
    <p:sldId id="1153" r:id="rId19"/>
    <p:sldId id="1154" r:id="rId20"/>
    <p:sldId id="1167" r:id="rId21"/>
    <p:sldId id="1159" r:id="rId22"/>
    <p:sldId id="1155" r:id="rId23"/>
    <p:sldId id="1156" r:id="rId24"/>
    <p:sldId id="1157" r:id="rId25"/>
    <p:sldId id="1161" r:id="rId26"/>
    <p:sldId id="1160" r:id="rId27"/>
    <p:sldId id="979" r:id="rId28"/>
    <p:sldId id="1121" r:id="rId29"/>
    <p:sldId id="1119" r:id="rId30"/>
    <p:sldId id="1036" r:id="rId31"/>
    <p:sldId id="1116" r:id="rId32"/>
    <p:sldId id="1037" r:id="rId33"/>
    <p:sldId id="1163" r:id="rId34"/>
    <p:sldId id="1164" r:id="rId35"/>
    <p:sldId id="1165" r:id="rId36"/>
    <p:sldId id="1038" r:id="rId37"/>
    <p:sldId id="1040" r:id="rId38"/>
    <p:sldId id="1120" r:id="rId39"/>
    <p:sldId id="1117" r:id="rId40"/>
    <p:sldId id="1168" r:id="rId41"/>
    <p:sldId id="1127" r:id="rId42"/>
    <p:sldId id="1123" r:id="rId43"/>
    <p:sldId id="1126" r:id="rId44"/>
    <p:sldId id="1124" r:id="rId45"/>
    <p:sldId id="1041" r:id="rId46"/>
    <p:sldId id="1125" r:id="rId47"/>
    <p:sldId id="1043" r:id="rId48"/>
    <p:sldId id="1055" r:id="rId49"/>
    <p:sldId id="1128" r:id="rId50"/>
    <p:sldId id="1042" r:id="rId51"/>
    <p:sldId id="1129" r:id="rId52"/>
    <p:sldId id="1045" r:id="rId53"/>
    <p:sldId id="1054" r:id="rId54"/>
    <p:sldId id="1050" r:id="rId55"/>
    <p:sldId id="1046" r:id="rId56"/>
    <p:sldId id="1166" r:id="rId57"/>
    <p:sldId id="1048" r:id="rId58"/>
    <p:sldId id="1047" r:id="rId59"/>
    <p:sldId id="1051" r:id="rId60"/>
    <p:sldId id="276" r:id="rId61"/>
    <p:sldId id="1132" r:id="rId62"/>
    <p:sldId id="1133" r:id="rId63"/>
    <p:sldId id="275" r:id="rId64"/>
    <p:sldId id="273" r:id="rId65"/>
    <p:sldId id="1130" r:id="rId66"/>
    <p:sldId id="1053" r:id="rId67"/>
    <p:sldId id="1020" r:id="rId68"/>
  </p:sldIdLst>
  <p:sldSz cx="9144000" cy="6858000" type="screen4x3"/>
  <p:notesSz cx="7010400" cy="9296400"/>
  <p:defaultTextStyle>
    <a:defPPr>
      <a:defRPr lang="en-US"/>
    </a:defPPr>
    <a:lvl1pPr algn="l" rtl="0" eaLnBrk="0" fontAlgn="base" hangingPunct="0">
      <a:spcBef>
        <a:spcPct val="20000"/>
      </a:spcBef>
      <a:spcAft>
        <a:spcPct val="0"/>
      </a:spcAft>
      <a:buClr>
        <a:schemeClr val="accent2"/>
      </a:buClr>
      <a:buSzPct val="85000"/>
      <a:buFont typeface="ZapfDingbats" pitchFamily="82" charset="2"/>
      <a:defRPr sz="2400" kern="1200">
        <a:solidFill>
          <a:schemeClr val="tx1"/>
        </a:solidFill>
        <a:latin typeface="Comic Sans MS" pitchFamily="66" charset="0"/>
        <a:ea typeface="+mn-ea"/>
        <a:cs typeface="+mn-cs"/>
      </a:defRPr>
    </a:lvl1pPr>
    <a:lvl2pPr marL="457200" algn="l" rtl="0" eaLnBrk="0" fontAlgn="base" hangingPunct="0">
      <a:spcBef>
        <a:spcPct val="20000"/>
      </a:spcBef>
      <a:spcAft>
        <a:spcPct val="0"/>
      </a:spcAft>
      <a:buClr>
        <a:schemeClr val="accent2"/>
      </a:buClr>
      <a:buSzPct val="85000"/>
      <a:buFont typeface="ZapfDingbats" pitchFamily="82" charset="2"/>
      <a:defRPr sz="2400" kern="1200">
        <a:solidFill>
          <a:schemeClr val="tx1"/>
        </a:solidFill>
        <a:latin typeface="Comic Sans MS" pitchFamily="66" charset="0"/>
        <a:ea typeface="+mn-ea"/>
        <a:cs typeface="+mn-cs"/>
      </a:defRPr>
    </a:lvl2pPr>
    <a:lvl3pPr marL="914400" algn="l" rtl="0" eaLnBrk="0" fontAlgn="base" hangingPunct="0">
      <a:spcBef>
        <a:spcPct val="20000"/>
      </a:spcBef>
      <a:spcAft>
        <a:spcPct val="0"/>
      </a:spcAft>
      <a:buClr>
        <a:schemeClr val="accent2"/>
      </a:buClr>
      <a:buSzPct val="85000"/>
      <a:buFont typeface="ZapfDingbats" pitchFamily="82" charset="2"/>
      <a:defRPr sz="2400" kern="1200">
        <a:solidFill>
          <a:schemeClr val="tx1"/>
        </a:solidFill>
        <a:latin typeface="Comic Sans MS" pitchFamily="66" charset="0"/>
        <a:ea typeface="+mn-ea"/>
        <a:cs typeface="+mn-cs"/>
      </a:defRPr>
    </a:lvl3pPr>
    <a:lvl4pPr marL="1371600" algn="l" rtl="0" eaLnBrk="0" fontAlgn="base" hangingPunct="0">
      <a:spcBef>
        <a:spcPct val="20000"/>
      </a:spcBef>
      <a:spcAft>
        <a:spcPct val="0"/>
      </a:spcAft>
      <a:buClr>
        <a:schemeClr val="accent2"/>
      </a:buClr>
      <a:buSzPct val="85000"/>
      <a:buFont typeface="ZapfDingbats" pitchFamily="82" charset="2"/>
      <a:defRPr sz="2400" kern="1200">
        <a:solidFill>
          <a:schemeClr val="tx1"/>
        </a:solidFill>
        <a:latin typeface="Comic Sans MS" pitchFamily="66" charset="0"/>
        <a:ea typeface="+mn-ea"/>
        <a:cs typeface="+mn-cs"/>
      </a:defRPr>
    </a:lvl4pPr>
    <a:lvl5pPr marL="1828800" algn="l" rtl="0" eaLnBrk="0" fontAlgn="base" hangingPunct="0">
      <a:spcBef>
        <a:spcPct val="20000"/>
      </a:spcBef>
      <a:spcAft>
        <a:spcPct val="0"/>
      </a:spcAft>
      <a:buClr>
        <a:schemeClr val="accent2"/>
      </a:buClr>
      <a:buSzPct val="85000"/>
      <a:buFont typeface="ZapfDingbats" pitchFamily="82" charset="2"/>
      <a:defRPr sz="2400" kern="1200">
        <a:solidFill>
          <a:schemeClr val="tx1"/>
        </a:solidFill>
        <a:latin typeface="Comic Sans MS" pitchFamily="66" charset="0"/>
        <a:ea typeface="+mn-ea"/>
        <a:cs typeface="+mn-cs"/>
      </a:defRPr>
    </a:lvl5pPr>
    <a:lvl6pPr marL="2286000" algn="l" defTabSz="914400" rtl="0" eaLnBrk="1" latinLnBrk="0" hangingPunct="1">
      <a:defRPr sz="2400" kern="1200">
        <a:solidFill>
          <a:schemeClr val="tx1"/>
        </a:solidFill>
        <a:latin typeface="Comic Sans MS" pitchFamily="66" charset="0"/>
        <a:ea typeface="+mn-ea"/>
        <a:cs typeface="+mn-cs"/>
      </a:defRPr>
    </a:lvl6pPr>
    <a:lvl7pPr marL="2743200" algn="l" defTabSz="914400" rtl="0" eaLnBrk="1" latinLnBrk="0" hangingPunct="1">
      <a:defRPr sz="2400" kern="1200">
        <a:solidFill>
          <a:schemeClr val="tx1"/>
        </a:solidFill>
        <a:latin typeface="Comic Sans MS" pitchFamily="66" charset="0"/>
        <a:ea typeface="+mn-ea"/>
        <a:cs typeface="+mn-cs"/>
      </a:defRPr>
    </a:lvl7pPr>
    <a:lvl8pPr marL="3200400" algn="l" defTabSz="914400" rtl="0" eaLnBrk="1" latinLnBrk="0" hangingPunct="1">
      <a:defRPr sz="2400" kern="1200">
        <a:solidFill>
          <a:schemeClr val="tx1"/>
        </a:solidFill>
        <a:latin typeface="Comic Sans MS" pitchFamily="66" charset="0"/>
        <a:ea typeface="+mn-ea"/>
        <a:cs typeface="+mn-cs"/>
      </a:defRPr>
    </a:lvl8pPr>
    <a:lvl9pPr marL="3657600" algn="l" defTabSz="914400" rtl="0" eaLnBrk="1" latinLnBrk="0" hangingPunct="1">
      <a:defRPr sz="2400" kern="1200">
        <a:solidFill>
          <a:schemeClr val="tx1"/>
        </a:solidFill>
        <a:latin typeface="Comic Sans MS" pitchFamily="66"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FF00"/>
    <a:srgbClr val="FFFF00"/>
    <a:srgbClr val="DDDDDD"/>
    <a:srgbClr val="FFCCFF"/>
    <a:srgbClr val="FF99CC"/>
    <a:srgbClr val="CCFFFF"/>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611" autoAdjust="0"/>
    <p:restoredTop sz="76759" autoAdjust="0"/>
  </p:normalViewPr>
  <p:slideViewPr>
    <p:cSldViewPr snapToObjects="1">
      <p:cViewPr varScale="1">
        <p:scale>
          <a:sx n="58" d="100"/>
          <a:sy n="58" d="100"/>
        </p:scale>
        <p:origin x="451"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Objects="1">
      <p:cViewPr varScale="1">
        <p:scale>
          <a:sx n="75" d="100"/>
          <a:sy n="75" d="100"/>
        </p:scale>
        <p:origin x="-990" y="-11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1"/>
            <a:ext cx="3038145" cy="464205"/>
          </a:xfrm>
          <a:prstGeom prst="rect">
            <a:avLst/>
          </a:prstGeom>
          <a:noFill/>
          <a:ln w="9525">
            <a:noFill/>
            <a:miter lim="800000"/>
            <a:headEnd/>
            <a:tailEnd/>
          </a:ln>
          <a:effectLst/>
        </p:spPr>
        <p:txBody>
          <a:bodyPr vert="horz" wrap="square" lIns="93172" tIns="46586" rIns="93172" bIns="46586" numCol="1" anchor="t" anchorCtr="0" compatLnSpc="1">
            <a:prstTxWarp prst="textNoShape">
              <a:avLst/>
            </a:prstTxWarp>
          </a:bodyPr>
          <a:lstStyle>
            <a:lvl1pPr defTabSz="931887">
              <a:spcBef>
                <a:spcPct val="0"/>
              </a:spcBef>
              <a:buClrTx/>
              <a:buSzTx/>
              <a:buFontTx/>
              <a:buNone/>
              <a:defRPr sz="1300">
                <a:latin typeface="Times New Roman" pitchFamily="18" charset="0"/>
              </a:defRPr>
            </a:lvl1pPr>
          </a:lstStyle>
          <a:p>
            <a:pPr>
              <a:defRPr/>
            </a:pPr>
            <a:endParaRPr lang="zh-CN" altLang="en-US"/>
          </a:p>
        </p:txBody>
      </p:sp>
      <p:sp>
        <p:nvSpPr>
          <p:cNvPr id="106499" name="Rectangle 3"/>
          <p:cNvSpPr>
            <a:spLocks noGrp="1" noChangeArrowheads="1"/>
          </p:cNvSpPr>
          <p:nvPr>
            <p:ph type="dt" sz="quarter" idx="1"/>
          </p:nvPr>
        </p:nvSpPr>
        <p:spPr bwMode="auto">
          <a:xfrm>
            <a:off x="3970734" y="1"/>
            <a:ext cx="3038145" cy="464205"/>
          </a:xfrm>
          <a:prstGeom prst="rect">
            <a:avLst/>
          </a:prstGeom>
          <a:noFill/>
          <a:ln w="9525">
            <a:noFill/>
            <a:miter lim="800000"/>
            <a:headEnd/>
            <a:tailEnd/>
          </a:ln>
          <a:effectLst/>
        </p:spPr>
        <p:txBody>
          <a:bodyPr vert="horz" wrap="square" lIns="93172" tIns="46586" rIns="93172" bIns="46586" numCol="1" anchor="t" anchorCtr="0" compatLnSpc="1">
            <a:prstTxWarp prst="textNoShape">
              <a:avLst/>
            </a:prstTxWarp>
          </a:bodyPr>
          <a:lstStyle>
            <a:lvl1pPr algn="r" defTabSz="931887">
              <a:spcBef>
                <a:spcPct val="0"/>
              </a:spcBef>
              <a:buClrTx/>
              <a:buSzTx/>
              <a:buFontTx/>
              <a:buNone/>
              <a:defRPr sz="1300">
                <a:latin typeface="Times New Roman" pitchFamily="18" charset="0"/>
              </a:defRPr>
            </a:lvl1pPr>
          </a:lstStyle>
          <a:p>
            <a:pPr>
              <a:defRPr/>
            </a:pPr>
            <a:endParaRPr lang="en-US" altLang="zh-CN"/>
          </a:p>
        </p:txBody>
      </p:sp>
      <p:sp>
        <p:nvSpPr>
          <p:cNvPr id="106500" name="Rectangle 4"/>
          <p:cNvSpPr>
            <a:spLocks noGrp="1" noChangeArrowheads="1"/>
          </p:cNvSpPr>
          <p:nvPr>
            <p:ph type="ftr" sz="quarter" idx="2"/>
          </p:nvPr>
        </p:nvSpPr>
        <p:spPr bwMode="auto">
          <a:xfrm>
            <a:off x="0" y="8830659"/>
            <a:ext cx="3038145" cy="464205"/>
          </a:xfrm>
          <a:prstGeom prst="rect">
            <a:avLst/>
          </a:prstGeom>
          <a:noFill/>
          <a:ln w="9525">
            <a:noFill/>
            <a:miter lim="800000"/>
            <a:headEnd/>
            <a:tailEnd/>
          </a:ln>
          <a:effectLst/>
        </p:spPr>
        <p:txBody>
          <a:bodyPr vert="horz" wrap="square" lIns="93172" tIns="46586" rIns="93172" bIns="46586" numCol="1" anchor="b" anchorCtr="0" compatLnSpc="1">
            <a:prstTxWarp prst="textNoShape">
              <a:avLst/>
            </a:prstTxWarp>
          </a:bodyPr>
          <a:lstStyle>
            <a:lvl1pPr defTabSz="931887">
              <a:spcBef>
                <a:spcPct val="0"/>
              </a:spcBef>
              <a:buClrTx/>
              <a:buSzTx/>
              <a:buFontTx/>
              <a:buNone/>
              <a:defRPr sz="1300">
                <a:latin typeface="Times New Roman" pitchFamily="18" charset="0"/>
              </a:defRPr>
            </a:lvl1pPr>
          </a:lstStyle>
          <a:p>
            <a:pPr>
              <a:defRPr/>
            </a:pPr>
            <a:endParaRPr lang="en-US" altLang="zh-CN"/>
          </a:p>
        </p:txBody>
      </p:sp>
      <p:sp>
        <p:nvSpPr>
          <p:cNvPr id="106501" name="Rectangle 5"/>
          <p:cNvSpPr>
            <a:spLocks noGrp="1" noChangeArrowheads="1"/>
          </p:cNvSpPr>
          <p:nvPr>
            <p:ph type="sldNum" sz="quarter" idx="3"/>
          </p:nvPr>
        </p:nvSpPr>
        <p:spPr bwMode="auto">
          <a:xfrm>
            <a:off x="3970734" y="8830659"/>
            <a:ext cx="3038145" cy="464205"/>
          </a:xfrm>
          <a:prstGeom prst="rect">
            <a:avLst/>
          </a:prstGeom>
          <a:noFill/>
          <a:ln w="9525">
            <a:noFill/>
            <a:miter lim="800000"/>
            <a:headEnd/>
            <a:tailEnd/>
          </a:ln>
          <a:effectLst/>
        </p:spPr>
        <p:txBody>
          <a:bodyPr vert="horz" wrap="square" lIns="93172" tIns="46586" rIns="93172" bIns="46586" numCol="1" anchor="b" anchorCtr="0" compatLnSpc="1">
            <a:prstTxWarp prst="textNoShape">
              <a:avLst/>
            </a:prstTxWarp>
          </a:bodyPr>
          <a:lstStyle>
            <a:lvl1pPr algn="r" defTabSz="931887">
              <a:spcBef>
                <a:spcPct val="0"/>
              </a:spcBef>
              <a:buClrTx/>
              <a:buSzTx/>
              <a:buFontTx/>
              <a:buNone/>
              <a:defRPr sz="1300">
                <a:latin typeface="Times New Roman" pitchFamily="18" charset="0"/>
              </a:defRPr>
            </a:lvl1pPr>
          </a:lstStyle>
          <a:p>
            <a:pPr>
              <a:defRPr/>
            </a:pPr>
            <a:fld id="{0660B132-A816-4CB2-B859-5E3D42584F16}" type="slidenum">
              <a:rPr lang="zh-CN" altLang="en-US"/>
              <a:pPr>
                <a:defRPr/>
              </a:pPr>
              <a:t>‹#›</a:t>
            </a:fld>
            <a:endParaRPr lang="en-US" altLang="zh-CN"/>
          </a:p>
        </p:txBody>
      </p:sp>
    </p:spTree>
    <p:extLst>
      <p:ext uri="{BB962C8B-B14F-4D97-AF65-F5344CB8AC3E}">
        <p14:creationId xmlns:p14="http://schemas.microsoft.com/office/powerpoint/2010/main" val="16288999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1"/>
            <a:ext cx="3038145" cy="464205"/>
          </a:xfrm>
          <a:prstGeom prst="rect">
            <a:avLst/>
          </a:prstGeom>
          <a:noFill/>
          <a:ln w="9525">
            <a:noFill/>
            <a:miter lim="800000"/>
            <a:headEnd/>
            <a:tailEnd/>
          </a:ln>
          <a:effectLst/>
        </p:spPr>
        <p:txBody>
          <a:bodyPr vert="horz" wrap="square" lIns="93172" tIns="46586" rIns="93172" bIns="46586" numCol="1" anchor="t" anchorCtr="0" compatLnSpc="1">
            <a:prstTxWarp prst="textNoShape">
              <a:avLst/>
            </a:prstTxWarp>
          </a:bodyPr>
          <a:lstStyle>
            <a:lvl1pPr defTabSz="931887">
              <a:spcBef>
                <a:spcPct val="0"/>
              </a:spcBef>
              <a:buClrTx/>
              <a:buSzTx/>
              <a:buFontTx/>
              <a:buNone/>
              <a:defRPr sz="1300">
                <a:latin typeface="Times New Roman" pitchFamily="18" charset="0"/>
              </a:defRPr>
            </a:lvl1pPr>
          </a:lstStyle>
          <a:p>
            <a:pPr>
              <a:defRPr/>
            </a:pPr>
            <a:endParaRPr lang="zh-CN" altLang="en-US"/>
          </a:p>
        </p:txBody>
      </p:sp>
      <p:sp>
        <p:nvSpPr>
          <p:cNvPr id="3075" name="Rectangle 3"/>
          <p:cNvSpPr>
            <a:spLocks noGrp="1" noChangeArrowheads="1"/>
          </p:cNvSpPr>
          <p:nvPr>
            <p:ph type="dt" idx="1"/>
          </p:nvPr>
        </p:nvSpPr>
        <p:spPr bwMode="auto">
          <a:xfrm>
            <a:off x="3972257" y="1"/>
            <a:ext cx="3038144" cy="464205"/>
          </a:xfrm>
          <a:prstGeom prst="rect">
            <a:avLst/>
          </a:prstGeom>
          <a:noFill/>
          <a:ln w="9525">
            <a:noFill/>
            <a:miter lim="800000"/>
            <a:headEnd/>
            <a:tailEnd/>
          </a:ln>
          <a:effectLst/>
        </p:spPr>
        <p:txBody>
          <a:bodyPr vert="horz" wrap="square" lIns="93172" tIns="46586" rIns="93172" bIns="46586" numCol="1" anchor="t" anchorCtr="0" compatLnSpc="1">
            <a:prstTxWarp prst="textNoShape">
              <a:avLst/>
            </a:prstTxWarp>
          </a:bodyPr>
          <a:lstStyle>
            <a:lvl1pPr algn="r" defTabSz="931887">
              <a:spcBef>
                <a:spcPct val="0"/>
              </a:spcBef>
              <a:buClrTx/>
              <a:buSzTx/>
              <a:buFontTx/>
              <a:buNone/>
              <a:defRPr sz="1300">
                <a:latin typeface="Times New Roman" pitchFamily="18" charset="0"/>
              </a:defRPr>
            </a:lvl1pPr>
          </a:lstStyle>
          <a:p>
            <a:pPr>
              <a:defRPr/>
            </a:pPr>
            <a:endParaRPr lang="en-US" altLang="zh-CN"/>
          </a:p>
        </p:txBody>
      </p:sp>
      <p:sp>
        <p:nvSpPr>
          <p:cNvPr id="78852" name="Rectangle 4"/>
          <p:cNvSpPr>
            <a:spLocks noGrp="1" noRot="1" noChangeAspect="1" noChangeArrowheads="1" noTextEdit="1"/>
          </p:cNvSpPr>
          <p:nvPr>
            <p:ph type="sldImg" idx="2"/>
          </p:nvPr>
        </p:nvSpPr>
        <p:spPr bwMode="auto">
          <a:xfrm>
            <a:off x="1181100" y="698500"/>
            <a:ext cx="4648200" cy="348615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34112" y="4416099"/>
            <a:ext cx="5142177" cy="4182457"/>
          </a:xfrm>
          <a:prstGeom prst="rect">
            <a:avLst/>
          </a:prstGeom>
          <a:noFill/>
          <a:ln w="9525">
            <a:noFill/>
            <a:miter lim="800000"/>
            <a:headEnd/>
            <a:tailEnd/>
          </a:ln>
          <a:effectLst/>
        </p:spPr>
        <p:txBody>
          <a:bodyPr vert="horz" wrap="square" lIns="93172" tIns="46586" rIns="93172" bIns="46586"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3078" name="Rectangle 6"/>
          <p:cNvSpPr>
            <a:spLocks noGrp="1" noChangeArrowheads="1"/>
          </p:cNvSpPr>
          <p:nvPr>
            <p:ph type="ftr" sz="quarter" idx="4"/>
          </p:nvPr>
        </p:nvSpPr>
        <p:spPr bwMode="auto">
          <a:xfrm>
            <a:off x="0" y="8832195"/>
            <a:ext cx="3038145" cy="464205"/>
          </a:xfrm>
          <a:prstGeom prst="rect">
            <a:avLst/>
          </a:prstGeom>
          <a:noFill/>
          <a:ln w="9525">
            <a:noFill/>
            <a:miter lim="800000"/>
            <a:headEnd/>
            <a:tailEnd/>
          </a:ln>
          <a:effectLst/>
        </p:spPr>
        <p:txBody>
          <a:bodyPr vert="horz" wrap="square" lIns="93172" tIns="46586" rIns="93172" bIns="46586" numCol="1" anchor="b" anchorCtr="0" compatLnSpc="1">
            <a:prstTxWarp prst="textNoShape">
              <a:avLst/>
            </a:prstTxWarp>
          </a:bodyPr>
          <a:lstStyle>
            <a:lvl1pPr defTabSz="931887">
              <a:spcBef>
                <a:spcPct val="0"/>
              </a:spcBef>
              <a:buClrTx/>
              <a:buSzTx/>
              <a:buFontTx/>
              <a:buNone/>
              <a:defRPr sz="1300">
                <a:latin typeface="Times New Roman" pitchFamily="18" charset="0"/>
              </a:defRPr>
            </a:lvl1pPr>
          </a:lstStyle>
          <a:p>
            <a:pPr>
              <a:defRPr/>
            </a:pPr>
            <a:endParaRPr lang="en-US" altLang="zh-CN"/>
          </a:p>
        </p:txBody>
      </p:sp>
      <p:sp>
        <p:nvSpPr>
          <p:cNvPr id="3079" name="Rectangle 7"/>
          <p:cNvSpPr>
            <a:spLocks noGrp="1" noChangeArrowheads="1"/>
          </p:cNvSpPr>
          <p:nvPr>
            <p:ph type="sldNum" sz="quarter" idx="5"/>
          </p:nvPr>
        </p:nvSpPr>
        <p:spPr bwMode="auto">
          <a:xfrm>
            <a:off x="3972257" y="8832195"/>
            <a:ext cx="3038144" cy="464205"/>
          </a:xfrm>
          <a:prstGeom prst="rect">
            <a:avLst/>
          </a:prstGeom>
          <a:noFill/>
          <a:ln w="9525">
            <a:noFill/>
            <a:miter lim="800000"/>
            <a:headEnd/>
            <a:tailEnd/>
          </a:ln>
          <a:effectLst/>
        </p:spPr>
        <p:txBody>
          <a:bodyPr vert="horz" wrap="square" lIns="93172" tIns="46586" rIns="93172" bIns="46586" numCol="1" anchor="b" anchorCtr="0" compatLnSpc="1">
            <a:prstTxWarp prst="textNoShape">
              <a:avLst/>
            </a:prstTxWarp>
          </a:bodyPr>
          <a:lstStyle>
            <a:lvl1pPr algn="r" defTabSz="931887">
              <a:spcBef>
                <a:spcPct val="0"/>
              </a:spcBef>
              <a:buClrTx/>
              <a:buSzTx/>
              <a:buFontTx/>
              <a:buNone/>
              <a:defRPr sz="1300">
                <a:latin typeface="Times New Roman" pitchFamily="18" charset="0"/>
              </a:defRPr>
            </a:lvl1pPr>
          </a:lstStyle>
          <a:p>
            <a:pPr>
              <a:defRPr/>
            </a:pPr>
            <a:fld id="{781C1C62-3985-4B7D-BC01-3F24EDD08878}" type="slidenum">
              <a:rPr lang="zh-CN" altLang="en-US"/>
              <a:pPr>
                <a:defRPr/>
              </a:pPr>
              <a:t>‹#›</a:t>
            </a:fld>
            <a:endParaRPr lang="en-US" altLang="zh-CN"/>
          </a:p>
        </p:txBody>
      </p:sp>
    </p:spTree>
    <p:extLst>
      <p:ext uri="{BB962C8B-B14F-4D97-AF65-F5344CB8AC3E}">
        <p14:creationId xmlns:p14="http://schemas.microsoft.com/office/powerpoint/2010/main" val="354409381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In this lecture, we will study file carving, an advanced topic in file system forensic analysis techniques.</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87">
              <a:spcBef>
                <a:spcPct val="30000"/>
              </a:spcBef>
              <a:defRPr sz="1200">
                <a:solidFill>
                  <a:schemeClr val="tx1"/>
                </a:solidFill>
                <a:latin typeface="Times New Roman" panose="02020603050405020304" pitchFamily="18" charset="0"/>
              </a:defRPr>
            </a:lvl1pPr>
            <a:lvl2pPr marL="716130" indent="-275434" defTabSz="931887">
              <a:spcBef>
                <a:spcPct val="30000"/>
              </a:spcBef>
              <a:defRPr sz="1200">
                <a:solidFill>
                  <a:schemeClr val="tx1"/>
                </a:solidFill>
                <a:latin typeface="Times New Roman" panose="02020603050405020304" pitchFamily="18" charset="0"/>
              </a:defRPr>
            </a:lvl2pPr>
            <a:lvl3pPr marL="1101738" indent="-220348" defTabSz="931887">
              <a:spcBef>
                <a:spcPct val="30000"/>
              </a:spcBef>
              <a:defRPr sz="1200">
                <a:solidFill>
                  <a:schemeClr val="tx1"/>
                </a:solidFill>
                <a:latin typeface="Times New Roman" panose="02020603050405020304" pitchFamily="18" charset="0"/>
              </a:defRPr>
            </a:lvl3pPr>
            <a:lvl4pPr marL="1542433" indent="-220348" defTabSz="931887">
              <a:spcBef>
                <a:spcPct val="30000"/>
              </a:spcBef>
              <a:defRPr sz="1200">
                <a:solidFill>
                  <a:schemeClr val="tx1"/>
                </a:solidFill>
                <a:latin typeface="Times New Roman" panose="02020603050405020304" pitchFamily="18" charset="0"/>
              </a:defRPr>
            </a:lvl4pPr>
            <a:lvl5pPr marL="1983128" indent="-220348" defTabSz="931887">
              <a:spcBef>
                <a:spcPct val="30000"/>
              </a:spcBef>
              <a:defRPr sz="1200">
                <a:solidFill>
                  <a:schemeClr val="tx1"/>
                </a:solidFill>
                <a:latin typeface="Times New Roman" panose="02020603050405020304" pitchFamily="18" charset="0"/>
              </a:defRPr>
            </a:lvl5pPr>
            <a:lvl6pPr marL="2423823" indent="-220348" defTabSz="931887" eaLnBrk="0" fontAlgn="base" hangingPunct="0">
              <a:spcBef>
                <a:spcPct val="30000"/>
              </a:spcBef>
              <a:spcAft>
                <a:spcPct val="0"/>
              </a:spcAft>
              <a:defRPr sz="1200">
                <a:solidFill>
                  <a:schemeClr val="tx1"/>
                </a:solidFill>
                <a:latin typeface="Times New Roman" panose="02020603050405020304" pitchFamily="18" charset="0"/>
              </a:defRPr>
            </a:lvl6pPr>
            <a:lvl7pPr marL="2864518" indent="-220348" defTabSz="931887" eaLnBrk="0" fontAlgn="base" hangingPunct="0">
              <a:spcBef>
                <a:spcPct val="30000"/>
              </a:spcBef>
              <a:spcAft>
                <a:spcPct val="0"/>
              </a:spcAft>
              <a:defRPr sz="1200">
                <a:solidFill>
                  <a:schemeClr val="tx1"/>
                </a:solidFill>
                <a:latin typeface="Times New Roman" panose="02020603050405020304" pitchFamily="18" charset="0"/>
              </a:defRPr>
            </a:lvl7pPr>
            <a:lvl8pPr marL="3305213" indent="-220348" defTabSz="931887" eaLnBrk="0" fontAlgn="base" hangingPunct="0">
              <a:spcBef>
                <a:spcPct val="30000"/>
              </a:spcBef>
              <a:spcAft>
                <a:spcPct val="0"/>
              </a:spcAft>
              <a:defRPr sz="1200">
                <a:solidFill>
                  <a:schemeClr val="tx1"/>
                </a:solidFill>
                <a:latin typeface="Times New Roman" panose="02020603050405020304" pitchFamily="18" charset="0"/>
              </a:defRPr>
            </a:lvl8pPr>
            <a:lvl9pPr marL="3745908" indent="-220348" defTabSz="931887"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64FE9D6-83CC-469F-A4B8-A757ED95B369}" type="slidenum">
              <a:rPr lang="zh-CN" altLang="en-US" sz="1300"/>
              <a:pPr>
                <a:spcBef>
                  <a:spcPct val="0"/>
                </a:spcBef>
              </a:pPr>
              <a:t>1</a:t>
            </a:fld>
            <a:endParaRPr lang="en-US" altLang="zh-CN" sz="1300"/>
          </a:p>
        </p:txBody>
      </p:sp>
    </p:spTree>
    <p:extLst>
      <p:ext uri="{BB962C8B-B14F-4D97-AF65-F5344CB8AC3E}">
        <p14:creationId xmlns:p14="http://schemas.microsoft.com/office/powerpoint/2010/main" val="889246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tools available and widely used for file carving today. Some important tools are:</a:t>
            </a:r>
          </a:p>
          <a:p>
            <a:r>
              <a:rPr lang="en-US" dirty="0"/>
              <a:t>Foremost and Scalpel.</a:t>
            </a: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10</a:t>
            </a:fld>
            <a:endParaRPr lang="en-US" altLang="zh-CN"/>
          </a:p>
        </p:txBody>
      </p:sp>
    </p:spTree>
    <p:extLst>
      <p:ext uri="{BB962C8B-B14F-4D97-AF65-F5344CB8AC3E}">
        <p14:creationId xmlns:p14="http://schemas.microsoft.com/office/powerpoint/2010/main" val="1398779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it is very common that files get fragmented. So the file information is spread out over your hard disk rather than sitting in one contiguous disk space. Then, the Header-footer carving method doesn’t work.</a:t>
            </a: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11</a:t>
            </a:fld>
            <a:endParaRPr lang="en-US" altLang="zh-CN"/>
          </a:p>
        </p:txBody>
      </p:sp>
    </p:spTree>
    <p:extLst>
      <p:ext uri="{BB962C8B-B14F-4D97-AF65-F5344CB8AC3E}">
        <p14:creationId xmlns:p14="http://schemas.microsoft.com/office/powerpoint/2010/main" val="3507399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it becomes very challenging to carve out a fragmented and deleted file.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Unfortunately, many files that are of interest to detectives investigating the crimes are fragmented, such as email archives.</a:t>
            </a: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12</a:t>
            </a:fld>
            <a:endParaRPr lang="en-US" altLang="zh-CN"/>
          </a:p>
        </p:txBody>
      </p:sp>
    </p:spTree>
    <p:extLst>
      <p:ext uri="{BB962C8B-B14F-4D97-AF65-F5344CB8AC3E}">
        <p14:creationId xmlns:p14="http://schemas.microsoft.com/office/powerpoint/2010/main" val="13936334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it can become very difficult to recover deleted files that are fragmented, an interesting approach has been proposed to deal with a specific data recovery scenario where the deleted file is fragmented into two pieces.</a:t>
            </a:r>
          </a:p>
          <a:p>
            <a:r>
              <a:rPr lang="en-US" dirty="0"/>
              <a:t>Next, I will introduce the famous </a:t>
            </a:r>
            <a:r>
              <a:rPr lang="en-US" dirty="0" err="1"/>
              <a:t>Bifragment</a:t>
            </a:r>
            <a:r>
              <a:rPr lang="en-US" dirty="0"/>
              <a:t> Gap Carving (BGC) algorithm by Simson Garfinkel, which can carve out a deleted file that is fragmented into two pieces.</a:t>
            </a: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13</a:t>
            </a:fld>
            <a:endParaRPr lang="en-US" altLang="zh-CN"/>
          </a:p>
        </p:txBody>
      </p:sp>
    </p:spTree>
    <p:extLst>
      <p:ext uri="{BB962C8B-B14F-4D97-AF65-F5344CB8AC3E}">
        <p14:creationId xmlns:p14="http://schemas.microsoft.com/office/powerpoint/2010/main" val="8211117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a:ln/>
        </p:spPr>
      </p:sp>
      <p:sp>
        <p:nvSpPr>
          <p:cNvPr id="225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Before I proceed to </a:t>
            </a:r>
            <a:r>
              <a:rPr lang="en-US" altLang="en-US" sz="1200" kern="1200" dirty="0">
                <a:solidFill>
                  <a:schemeClr val="tx1"/>
                </a:solidFill>
                <a:latin typeface="Times New Roman" pitchFamily="18" charset="0"/>
                <a:ea typeface="+mn-ea"/>
                <a:cs typeface="+mn-cs"/>
              </a:rPr>
              <a:t>introduce the algorithm, I would like to introduce some techniques used in modern file systems.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sz="1200" kern="1200" dirty="0">
                <a:solidFill>
                  <a:schemeClr val="tx1"/>
                </a:solidFill>
                <a:latin typeface="Times New Roman" pitchFamily="18" charset="0"/>
                <a:ea typeface="+mn-ea"/>
                <a:cs typeface="+mn-cs"/>
              </a:rPr>
              <a:t>The first one is </a:t>
            </a:r>
            <a:r>
              <a:rPr lang="en-US" sz="1200" kern="1200" dirty="0">
                <a:solidFill>
                  <a:schemeClr val="tx1"/>
                </a:solidFill>
                <a:latin typeface="Times New Roman" pitchFamily="18" charset="0"/>
                <a:ea typeface="+mn-ea"/>
                <a:cs typeface="+mn-cs"/>
              </a:rPr>
              <a:t>File Validation Check. For example, many files use </a:t>
            </a:r>
            <a:r>
              <a:rPr lang="en-CA" altLang="en-US" sz="1200" kern="1200" dirty="0">
                <a:solidFill>
                  <a:schemeClr val="tx1"/>
                </a:solidFill>
                <a:latin typeface="Times New Roman" pitchFamily="18" charset="0"/>
                <a:ea typeface="+mn-ea"/>
                <a:cs typeface="+mn-cs"/>
              </a:rPr>
              <a:t>cyclic redundancy check, or CRC, to detect errors in the file data and </a:t>
            </a:r>
            <a:r>
              <a:rPr lang="en-US" sz="1200" b="0" i="0" kern="1200" dirty="0">
                <a:solidFill>
                  <a:schemeClr val="tx1"/>
                </a:solidFill>
                <a:effectLst/>
                <a:latin typeface="Times New Roman" pitchFamily="18" charset="0"/>
                <a:ea typeface="+mn-ea"/>
                <a:cs typeface="+mn-cs"/>
              </a:rPr>
              <a:t>verify the integrity of the files</a:t>
            </a:r>
            <a:r>
              <a:rPr lang="en-CA" altLang="en-US" sz="1200" kern="1200" dirty="0">
                <a:solidFill>
                  <a:schemeClr val="tx1"/>
                </a:solidFill>
                <a:latin typeface="Times New Roman" pitchFamily="18" charset="0"/>
                <a:ea typeface="+mn-ea"/>
                <a:cs typeface="+mn-cs"/>
              </a:rPr>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sz="1200" kern="1200" dirty="0">
                <a:solidFill>
                  <a:schemeClr val="tx1"/>
                </a:solidFill>
                <a:latin typeface="Times New Roman" pitchFamily="18" charset="0"/>
                <a:ea typeface="+mn-ea"/>
                <a:cs typeface="+mn-cs"/>
              </a:rPr>
              <a:t>For example, CRC for zip files, Microsoft Office 2007 or 2010 file (.docx, .pptx, .xlsx), etc.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CA" altLang="en-US" sz="1200" dirty="0">
              <a:latin typeface="Times New Roman" panose="02020603050405020304" pitchFamily="18" charset="0"/>
              <a:cs typeface="Times New Roman" panose="02020603050405020304" pitchFamily="18" charset="0"/>
            </a:endParaRPr>
          </a:p>
        </p:txBody>
      </p:sp>
      <p:sp>
        <p:nvSpPr>
          <p:cNvPr id="225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87">
              <a:spcBef>
                <a:spcPct val="30000"/>
              </a:spcBef>
              <a:defRPr sz="1200">
                <a:solidFill>
                  <a:schemeClr val="tx1"/>
                </a:solidFill>
                <a:latin typeface="Times New Roman" panose="02020603050405020304" pitchFamily="18" charset="0"/>
              </a:defRPr>
            </a:lvl1pPr>
            <a:lvl2pPr marL="716130" indent="-275434" defTabSz="931887">
              <a:spcBef>
                <a:spcPct val="30000"/>
              </a:spcBef>
              <a:defRPr sz="1200">
                <a:solidFill>
                  <a:schemeClr val="tx1"/>
                </a:solidFill>
                <a:latin typeface="Times New Roman" panose="02020603050405020304" pitchFamily="18" charset="0"/>
              </a:defRPr>
            </a:lvl2pPr>
            <a:lvl3pPr marL="1101738" indent="-220348" defTabSz="931887">
              <a:spcBef>
                <a:spcPct val="30000"/>
              </a:spcBef>
              <a:defRPr sz="1200">
                <a:solidFill>
                  <a:schemeClr val="tx1"/>
                </a:solidFill>
                <a:latin typeface="Times New Roman" panose="02020603050405020304" pitchFamily="18" charset="0"/>
              </a:defRPr>
            </a:lvl3pPr>
            <a:lvl4pPr marL="1542433" indent="-220348" defTabSz="931887">
              <a:spcBef>
                <a:spcPct val="30000"/>
              </a:spcBef>
              <a:defRPr sz="1200">
                <a:solidFill>
                  <a:schemeClr val="tx1"/>
                </a:solidFill>
                <a:latin typeface="Times New Roman" panose="02020603050405020304" pitchFamily="18" charset="0"/>
              </a:defRPr>
            </a:lvl4pPr>
            <a:lvl5pPr marL="1983128" indent="-220348" defTabSz="931887">
              <a:spcBef>
                <a:spcPct val="30000"/>
              </a:spcBef>
              <a:defRPr sz="1200">
                <a:solidFill>
                  <a:schemeClr val="tx1"/>
                </a:solidFill>
                <a:latin typeface="Times New Roman" panose="02020603050405020304" pitchFamily="18" charset="0"/>
              </a:defRPr>
            </a:lvl5pPr>
            <a:lvl6pPr marL="2423823" indent="-220348" defTabSz="931887" eaLnBrk="0" fontAlgn="base" hangingPunct="0">
              <a:spcBef>
                <a:spcPct val="30000"/>
              </a:spcBef>
              <a:spcAft>
                <a:spcPct val="0"/>
              </a:spcAft>
              <a:defRPr sz="1200">
                <a:solidFill>
                  <a:schemeClr val="tx1"/>
                </a:solidFill>
                <a:latin typeface="Times New Roman" panose="02020603050405020304" pitchFamily="18" charset="0"/>
              </a:defRPr>
            </a:lvl6pPr>
            <a:lvl7pPr marL="2864518" indent="-220348" defTabSz="931887" eaLnBrk="0" fontAlgn="base" hangingPunct="0">
              <a:spcBef>
                <a:spcPct val="30000"/>
              </a:spcBef>
              <a:spcAft>
                <a:spcPct val="0"/>
              </a:spcAft>
              <a:defRPr sz="1200">
                <a:solidFill>
                  <a:schemeClr val="tx1"/>
                </a:solidFill>
                <a:latin typeface="Times New Roman" panose="02020603050405020304" pitchFamily="18" charset="0"/>
              </a:defRPr>
            </a:lvl7pPr>
            <a:lvl8pPr marL="3305213" indent="-220348" defTabSz="931887" eaLnBrk="0" fontAlgn="base" hangingPunct="0">
              <a:spcBef>
                <a:spcPct val="30000"/>
              </a:spcBef>
              <a:spcAft>
                <a:spcPct val="0"/>
              </a:spcAft>
              <a:defRPr sz="1200">
                <a:solidFill>
                  <a:schemeClr val="tx1"/>
                </a:solidFill>
                <a:latin typeface="Times New Roman" panose="02020603050405020304" pitchFamily="18" charset="0"/>
              </a:defRPr>
            </a:lvl8pPr>
            <a:lvl9pPr marL="3745908" indent="-220348" defTabSz="931887"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fld id="{28BDAB8F-43E4-4E7F-87B2-8D462FCFC81C}" type="slidenum">
              <a:rPr lang="en-US" altLang="en-US" sz="1300">
                <a:latin typeface="Arial" panose="020B0604020202020204" pitchFamily="34" charset="0"/>
              </a:rPr>
              <a:pPr eaLnBrk="1" hangingPunct="1">
                <a:spcBef>
                  <a:spcPct val="0"/>
                </a:spcBef>
              </a:pPr>
              <a:t>14</a:t>
            </a:fld>
            <a:endParaRPr lang="en-US" altLang="en-US" sz="1300">
              <a:latin typeface="Arial" panose="020B0604020202020204" pitchFamily="34" charset="0"/>
            </a:endParaRPr>
          </a:p>
        </p:txBody>
      </p:sp>
    </p:spTree>
    <p:extLst>
      <p:ext uri="{BB962C8B-B14F-4D97-AF65-F5344CB8AC3E}">
        <p14:creationId xmlns:p14="http://schemas.microsoft.com/office/powerpoint/2010/main" val="19361196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Therefore, it is very obvious that </a:t>
            </a:r>
            <a:r>
              <a:rPr lang="en-US" dirty="0">
                <a:latin typeface="Times New Roman" panose="02020603050405020304" pitchFamily="18" charset="0"/>
                <a:cs typeface="Times New Roman" panose="02020603050405020304" pitchFamily="18" charset="0"/>
              </a:rPr>
              <a:t>i</a:t>
            </a:r>
            <a:r>
              <a:rPr lang="en-US" altLang="en-US" dirty="0">
                <a:latin typeface="Times New Roman" panose="02020603050405020304" pitchFamily="18" charset="0"/>
                <a:cs typeface="Times New Roman" panose="02020603050405020304" pitchFamily="18" charset="0"/>
              </a:rPr>
              <a:t>f a file with a header and footer doesn’t validate, for example,  by using Cyclic Redundancy Check (CRC) Validation, it’s possible it is fragmented.</a:t>
            </a:r>
          </a:p>
          <a:p>
            <a:r>
              <a:rPr lang="en-US" dirty="0"/>
              <a:t>Actually, you should experience this kind of error in the past. For example, when you download a zipped file from the Internet, the file could </a:t>
            </a:r>
            <a:r>
              <a:rPr lang="en-US"/>
              <a:t>be damaged. </a:t>
            </a:r>
            <a:r>
              <a:rPr lang="en-US" dirty="0"/>
              <a:t>So when you try to open it, you will get an error message saying corrupted files. </a:t>
            </a: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15</a:t>
            </a:fld>
            <a:endParaRPr lang="en-US" altLang="zh-CN"/>
          </a:p>
        </p:txBody>
      </p:sp>
    </p:spTree>
    <p:extLst>
      <p:ext uri="{BB962C8B-B14F-4D97-AF65-F5344CB8AC3E}">
        <p14:creationId xmlns:p14="http://schemas.microsoft.com/office/powerpoint/2010/main" val="38358457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the problem we are looking at now is that we assume a file is fragmented into two pieces. Next, we go through some terminology. </a:t>
            </a:r>
          </a:p>
          <a:p>
            <a:r>
              <a:rPr lang="en-US" dirty="0"/>
              <a:t>If a file is fragmented into two pieces. The first piece is called </a:t>
            </a:r>
            <a:r>
              <a:rPr lang="en-US" b="1" dirty="0"/>
              <a:t>base fragment</a:t>
            </a:r>
            <a:r>
              <a:rPr lang="en-US" dirty="0"/>
              <a:t>, which starts with a unique header. The end of the base fragment is called fragmentation point.</a:t>
            </a:r>
          </a:p>
          <a:p>
            <a:r>
              <a:rPr lang="en-US" dirty="0"/>
              <a:t>The second piece is simply called fragment, which ends with a unique footer.</a:t>
            </a:r>
          </a:p>
          <a:p>
            <a:r>
              <a:rPr lang="en-US" dirty="0"/>
              <a:t>The disk space between two pieces is called </a:t>
            </a:r>
            <a:r>
              <a:rPr lang="en-US" b="1" dirty="0"/>
              <a:t>Gap</a:t>
            </a:r>
            <a:r>
              <a:rPr lang="en-US" dirty="0"/>
              <a:t>.</a:t>
            </a: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16</a:t>
            </a:fld>
            <a:endParaRPr lang="en-US" altLang="zh-CN"/>
          </a:p>
        </p:txBody>
      </p:sp>
    </p:spTree>
    <p:extLst>
      <p:ext uri="{BB962C8B-B14F-4D97-AF65-F5344CB8AC3E}">
        <p14:creationId xmlns:p14="http://schemas.microsoft.com/office/powerpoint/2010/main" val="42121925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take a look at a simple example. We have a file, which occupies 5 data blocks.</a:t>
            </a:r>
          </a:p>
          <a:p>
            <a:r>
              <a:rPr lang="en-US" dirty="0"/>
              <a:t>This file is fragmented into two pieces.</a:t>
            </a:r>
          </a:p>
          <a:p>
            <a:r>
              <a:rPr lang="en-US" dirty="0"/>
              <a:t>The base fragment has three data blocks, and the second piece or fragment has two data blocks. Between them, there are 4 data blocks not belonging to this file.</a:t>
            </a:r>
          </a:p>
          <a:p>
            <a:r>
              <a:rPr lang="en-US" dirty="0"/>
              <a:t>In other words, the gap size is 4 blocks.</a:t>
            </a:r>
          </a:p>
          <a:p>
            <a:r>
              <a:rPr lang="en-US" dirty="0"/>
              <a:t>Also, it is obvious that </a:t>
            </a:r>
            <a:r>
              <a:rPr lang="en-US" sz="1200" kern="1200" dirty="0">
                <a:solidFill>
                  <a:schemeClr val="tx1"/>
                </a:solidFill>
                <a:latin typeface="Times New Roman" pitchFamily="18" charset="0"/>
                <a:ea typeface="+mn-ea"/>
                <a:cs typeface="+mn-cs"/>
              </a:rPr>
              <a:t>maximum possible Gap is 7 data blocks.</a:t>
            </a:r>
          </a:p>
          <a:p>
            <a:r>
              <a:rPr lang="en-US" sz="1200" kern="1200" dirty="0">
                <a:solidFill>
                  <a:schemeClr val="tx1"/>
                </a:solidFill>
                <a:latin typeface="Times New Roman" pitchFamily="18" charset="0"/>
                <a:ea typeface="+mn-ea"/>
                <a:cs typeface="+mn-cs"/>
              </a:rPr>
              <a:t>Please note that we assume we don’t know the file size now when trying to recovering the deleted file.</a:t>
            </a:r>
          </a:p>
          <a:p>
            <a:r>
              <a:rPr lang="en-US" sz="1200" kern="1200" dirty="0">
                <a:solidFill>
                  <a:schemeClr val="tx1"/>
                </a:solidFill>
                <a:latin typeface="Times New Roman" pitchFamily="18" charset="0"/>
                <a:ea typeface="+mn-ea"/>
                <a:cs typeface="+mn-cs"/>
              </a:rPr>
              <a:t>The only information that we have is the file header and file footer.</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17</a:t>
            </a:fld>
            <a:endParaRPr lang="en-US" altLang="zh-CN"/>
          </a:p>
        </p:txBody>
      </p:sp>
    </p:spTree>
    <p:extLst>
      <p:ext uri="{BB962C8B-B14F-4D97-AF65-F5344CB8AC3E}">
        <p14:creationId xmlns:p14="http://schemas.microsoft.com/office/powerpoint/2010/main" val="9880337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Times New Roman" pitchFamily="18" charset="0"/>
                <a:ea typeface="+mn-ea"/>
                <a:cs typeface="+mn-cs"/>
              </a:rPr>
              <a:t>It is obvious that in order to carve out the file, we need to locate the gap, where a gap can be defined by a fragmentation point e1 and a gap size g.</a:t>
            </a:r>
          </a:p>
          <a:p>
            <a:r>
              <a:rPr lang="en-US" sz="1200" b="0" i="0" u="none" strike="noStrike" kern="1200" baseline="0" dirty="0">
                <a:solidFill>
                  <a:schemeClr val="tx1"/>
                </a:solidFill>
                <a:latin typeface="Times New Roman" pitchFamily="18" charset="0"/>
                <a:ea typeface="+mn-ea"/>
                <a:cs typeface="+mn-cs"/>
              </a:rPr>
              <a:t>As such, Gap carving problem is formulated with two variables gap size g and fragmentation point e1</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18</a:t>
            </a:fld>
            <a:endParaRPr lang="en-US" altLang="zh-CN"/>
          </a:p>
        </p:txBody>
      </p:sp>
    </p:spTree>
    <p:extLst>
      <p:ext uri="{BB962C8B-B14F-4D97-AF65-F5344CB8AC3E}">
        <p14:creationId xmlns:p14="http://schemas.microsoft.com/office/powerpoint/2010/main" val="2677221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baseline="0" dirty="0">
                <a:solidFill>
                  <a:schemeClr val="tx1"/>
                </a:solidFill>
                <a:latin typeface="Times New Roman" pitchFamily="18" charset="0"/>
                <a:ea typeface="+mn-ea"/>
                <a:cs typeface="+mn-cs"/>
              </a:rPr>
              <a:t>As Gap carving problem is formulated with two variables gap size g and fragmentation point e1</a:t>
            </a:r>
            <a:endParaRPr lang="en-US" dirty="0"/>
          </a:p>
          <a:p>
            <a:pPr algn="just" eaLnBrk="1" hangingPunct="1">
              <a:defRPr/>
            </a:pPr>
            <a:r>
              <a:rPr lang="en-CA" sz="1200" kern="0" dirty="0">
                <a:solidFill>
                  <a:schemeClr val="tx1"/>
                </a:solidFill>
                <a:latin typeface="Times New Roman" pitchFamily="18" charset="0"/>
                <a:ea typeface="+mn-ea"/>
                <a:cs typeface="Times New Roman" pitchFamily="18" charset="0"/>
              </a:rPr>
              <a:t>We can design an algorithm for checking all the possibilities for gap size and fragmentation point </a:t>
            </a:r>
            <a:r>
              <a:rPr lang="en-US" sz="1200" kern="0" dirty="0">
                <a:latin typeface="Times New Roman" pitchFamily="18" charset="0"/>
                <a:cs typeface="Times New Roman" pitchFamily="18" charset="0"/>
              </a:rPr>
              <a:t>e</a:t>
            </a:r>
            <a:r>
              <a:rPr lang="en-US" sz="1200" kern="0" baseline="-25000" dirty="0">
                <a:latin typeface="Times New Roman" pitchFamily="18" charset="0"/>
                <a:cs typeface="Times New Roman" pitchFamily="18" charset="0"/>
              </a:rPr>
              <a:t>1</a:t>
            </a:r>
            <a:r>
              <a:rPr lang="en-CA" sz="1200" kern="0" baseline="-25000" dirty="0">
                <a:latin typeface="Times New Roman" pitchFamily="18" charset="0"/>
                <a:cs typeface="Times New Roman" pitchFamily="18" charset="0"/>
              </a:rPr>
              <a:t> </a:t>
            </a:r>
            <a:r>
              <a:rPr lang="en-CA" sz="1200" kern="0" dirty="0">
                <a:solidFill>
                  <a:schemeClr val="tx1"/>
                </a:solidFill>
                <a:latin typeface="Times New Roman" pitchFamily="18" charset="0"/>
                <a:ea typeface="+mn-ea"/>
                <a:cs typeface="Times New Roman" pitchFamily="18" charset="0"/>
              </a:rPr>
              <a:t>(</a:t>
            </a:r>
            <a:r>
              <a:rPr lang="en-CA" sz="1200" b="1" kern="0" dirty="0">
                <a:solidFill>
                  <a:schemeClr val="tx1"/>
                </a:solidFill>
                <a:latin typeface="Times New Roman" pitchFamily="18" charset="0"/>
                <a:ea typeface="+mn-ea"/>
                <a:cs typeface="Times New Roman" pitchFamily="18" charset="0"/>
              </a:rPr>
              <a:t>Brute Force</a:t>
            </a:r>
            <a:r>
              <a:rPr lang="en-CA" sz="1200" kern="0" dirty="0">
                <a:solidFill>
                  <a:schemeClr val="tx1"/>
                </a:solidFill>
                <a:latin typeface="Times New Roman" pitchFamily="18" charset="0"/>
                <a:ea typeface="+mn-ea"/>
                <a:cs typeface="Times New Roman" pitchFamily="18" charset="0"/>
              </a:rPr>
              <a:t>) for finding the correct </a:t>
            </a:r>
            <a:r>
              <a:rPr lang="en-CA" sz="1200" kern="0" dirty="0">
                <a:latin typeface="Times New Roman" pitchFamily="18" charset="0"/>
                <a:cs typeface="Times New Roman" pitchFamily="18" charset="0"/>
              </a:rPr>
              <a:t>gap size and fragmentation point </a:t>
            </a:r>
            <a:r>
              <a:rPr lang="en-US" sz="1200" kern="0" dirty="0">
                <a:latin typeface="Times New Roman" pitchFamily="18" charset="0"/>
                <a:cs typeface="Times New Roman" pitchFamily="18" charset="0"/>
              </a:rPr>
              <a:t>e</a:t>
            </a:r>
            <a:r>
              <a:rPr lang="en-US" sz="1200" kern="0" baseline="-25000" dirty="0">
                <a:latin typeface="Times New Roman" pitchFamily="18" charset="0"/>
                <a:cs typeface="Times New Roman" pitchFamily="18" charset="0"/>
              </a:rPr>
              <a:t>1</a:t>
            </a:r>
            <a:endParaRPr lang="en-CA" sz="1200" kern="0" baseline="-25000" dirty="0">
              <a:solidFill>
                <a:schemeClr val="tx1"/>
              </a:solidFill>
              <a:latin typeface="Times New Roman" pitchFamily="18" charset="0"/>
              <a:ea typeface="+mn-ea"/>
              <a:cs typeface="Times New Roman" pitchFamily="18" charset="0"/>
            </a:endParaRP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19</a:t>
            </a:fld>
            <a:endParaRPr lang="en-US" altLang="zh-CN"/>
          </a:p>
        </p:txBody>
      </p:sp>
    </p:spTree>
    <p:extLst>
      <p:ext uri="{BB962C8B-B14F-4D97-AF65-F5344CB8AC3E}">
        <p14:creationId xmlns:p14="http://schemas.microsoft.com/office/powerpoint/2010/main" val="1383010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Let us take a look at the today’s world.</a:t>
            </a:r>
          </a:p>
          <a:p>
            <a:r>
              <a:rPr lang="en-CA" sz="1200" kern="1200" dirty="0">
                <a:solidFill>
                  <a:schemeClr val="tx1"/>
                </a:solidFill>
                <a:effectLst/>
                <a:latin typeface="Times New Roman" pitchFamily="18" charset="0"/>
                <a:ea typeface="+mn-ea"/>
                <a:cs typeface="+mn-cs"/>
              </a:rPr>
              <a:t>It is not unusual that we accidentally deleted an important file or lost files after a computer crash. Also, it is very often that criminals try to hide their wrongdoings by deleting digital evidences (e.g., downloaded illicit images or stolen confidential data or trade secret), which could indict them in the court. </a:t>
            </a:r>
          </a:p>
        </p:txBody>
      </p:sp>
      <p:sp>
        <p:nvSpPr>
          <p:cNvPr id="4" name="Slide Number Placeholder 3"/>
          <p:cNvSpPr>
            <a:spLocks noGrp="1"/>
          </p:cNvSpPr>
          <p:nvPr>
            <p:ph type="sldNum" sz="quarter" idx="10"/>
          </p:nvPr>
        </p:nvSpPr>
        <p:spPr/>
        <p:txBody>
          <a:bodyPr/>
          <a:lstStyle/>
          <a:p>
            <a:pPr>
              <a:defRPr/>
            </a:pPr>
            <a:fld id="{781C1C62-3985-4B7D-BC01-3F24EDD08878}" type="slidenum">
              <a:rPr lang="zh-CN" altLang="en-US" smtClean="0"/>
              <a:pPr>
                <a:defRPr/>
              </a:pPr>
              <a:t>2</a:t>
            </a:fld>
            <a:endParaRPr lang="en-US" altLang="zh-CN"/>
          </a:p>
        </p:txBody>
      </p:sp>
    </p:spTree>
    <p:extLst>
      <p:ext uri="{BB962C8B-B14F-4D97-AF65-F5344CB8AC3E}">
        <p14:creationId xmlns:p14="http://schemas.microsoft.com/office/powerpoint/2010/main" val="34484248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Times New Roman" pitchFamily="18" charset="0"/>
                <a:ea typeface="+mn-ea"/>
                <a:cs typeface="+mn-cs"/>
              </a:rPr>
              <a:t>The problem, which is abstracted before, can be solved by the following brute-force algorithm which check all possible gaps, where a gap can be defined by a</a:t>
            </a:r>
          </a:p>
          <a:p>
            <a:r>
              <a:rPr lang="en-US" sz="1200" b="0" i="0" u="none" strike="noStrike" kern="1200" baseline="0" dirty="0">
                <a:solidFill>
                  <a:schemeClr val="tx1"/>
                </a:solidFill>
                <a:latin typeface="Times New Roman" pitchFamily="18" charset="0"/>
                <a:ea typeface="+mn-ea"/>
                <a:cs typeface="+mn-cs"/>
              </a:rPr>
              <a:t>fragmentation point e1 and a gap size g.</a:t>
            </a:r>
          </a:p>
          <a:p>
            <a:r>
              <a:rPr lang="en-US" sz="1200" b="0" i="0" u="none" strike="noStrike" kern="1200" baseline="0" dirty="0">
                <a:solidFill>
                  <a:schemeClr val="tx1"/>
                </a:solidFill>
                <a:latin typeface="Times New Roman" pitchFamily="18" charset="0"/>
                <a:ea typeface="+mn-ea"/>
                <a:cs typeface="+mn-cs"/>
              </a:rPr>
              <a:t>Specifically, we first fix the gap size and try all the possible locations for the gap.</a:t>
            </a:r>
          </a:p>
          <a:p>
            <a:r>
              <a:rPr lang="en-US" sz="1200" b="0" i="0" u="none" strike="noStrike" kern="1200" baseline="0" dirty="0">
                <a:solidFill>
                  <a:schemeClr val="tx1"/>
                </a:solidFill>
                <a:latin typeface="Times New Roman" pitchFamily="18" charset="0"/>
                <a:ea typeface="+mn-ea"/>
                <a:cs typeface="+mn-cs"/>
              </a:rPr>
              <a:t>Note that we know the maximum gap size so the algorithm will terminate, either we find the correct gap and carve out the file or we fail to carve out the file. </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20</a:t>
            </a:fld>
            <a:endParaRPr lang="en-US" altLang="zh-CN"/>
          </a:p>
        </p:txBody>
      </p:sp>
    </p:spTree>
    <p:extLst>
      <p:ext uri="{BB962C8B-B14F-4D97-AF65-F5344CB8AC3E}">
        <p14:creationId xmlns:p14="http://schemas.microsoft.com/office/powerpoint/2010/main" val="15698579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 will use the previous example to illustrate how the </a:t>
            </a:r>
            <a:r>
              <a:rPr lang="en-US" dirty="0" err="1"/>
              <a:t>Bifragment</a:t>
            </a:r>
            <a:r>
              <a:rPr lang="en-US" dirty="0"/>
              <a:t> Gap Carving algorithm works.</a:t>
            </a:r>
          </a:p>
          <a:p>
            <a:r>
              <a:rPr lang="en-US" dirty="0"/>
              <a:t>Note that the file is fragmented into two pieces.</a:t>
            </a:r>
          </a:p>
          <a:p>
            <a:r>
              <a:rPr lang="en-US" dirty="0"/>
              <a:t>In the previous example, the base fragment has 3 data blocks, and the second piece or fragment has 2 data blocks. Between them, there are 4 data blocks not belonging to this file. In other words, the gap size is 4 blocks.</a:t>
            </a:r>
          </a:p>
          <a:p>
            <a:r>
              <a:rPr lang="en-US" dirty="0"/>
              <a:t>Also, we know that </a:t>
            </a:r>
            <a:r>
              <a:rPr lang="en-US" sz="1200" kern="1200" dirty="0">
                <a:solidFill>
                  <a:schemeClr val="tx1"/>
                </a:solidFill>
                <a:latin typeface="Times New Roman" pitchFamily="18" charset="0"/>
                <a:ea typeface="+mn-ea"/>
                <a:cs typeface="+mn-cs"/>
              </a:rPr>
              <a:t>maximum possible Gap is 7 data blocks.</a:t>
            </a: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21</a:t>
            </a:fld>
            <a:endParaRPr lang="en-US" altLang="zh-CN"/>
          </a:p>
        </p:txBody>
      </p:sp>
    </p:spTree>
    <p:extLst>
      <p:ext uri="{BB962C8B-B14F-4D97-AF65-F5344CB8AC3E}">
        <p14:creationId xmlns:p14="http://schemas.microsoft.com/office/powerpoint/2010/main" val="22723258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briefly take a look at how the BGC algorithm works.</a:t>
            </a:r>
          </a:p>
          <a:p>
            <a:r>
              <a:rPr lang="en-US" dirty="0"/>
              <a:t>First, we assume Gap size is 1. So the first possible location for one block gap is here, right after the first block which contains the header.</a:t>
            </a:r>
          </a:p>
          <a:p>
            <a:r>
              <a:rPr lang="en-US" dirty="0"/>
              <a:t>After we determinate the location of the Gap, we can extract two fragments which are assumed to be the two pieces of the file.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Then, we put them together as a whole and complete file. </a:t>
            </a:r>
            <a:r>
              <a:rPr lang="en-US" sz="1200" kern="1200" dirty="0">
                <a:solidFill>
                  <a:schemeClr val="tx1"/>
                </a:solidFill>
                <a:latin typeface="Times New Roman" pitchFamily="18" charset="0"/>
                <a:ea typeface="+mn-ea"/>
                <a:cs typeface="+mn-cs"/>
              </a:rPr>
              <a:t>Afterwards, we do the file validation, for example, using the CRC (Cyclic redundancy check) code of the file, such as, zipped file to check if it is a valid file. Of course, we know the fil validation will fail.</a:t>
            </a: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22</a:t>
            </a:fld>
            <a:endParaRPr lang="en-US" altLang="zh-CN"/>
          </a:p>
        </p:txBody>
      </p:sp>
    </p:spTree>
    <p:extLst>
      <p:ext uri="{BB962C8B-B14F-4D97-AF65-F5344CB8AC3E}">
        <p14:creationId xmlns:p14="http://schemas.microsoft.com/office/powerpoint/2010/main" val="19775408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try the rest of possible locations for one-block gap. We know that all should fail to pass the file validation.</a:t>
            </a:r>
          </a:p>
          <a:p>
            <a:r>
              <a:rPr lang="en-US" dirty="0"/>
              <a:t>So we can conclude that our guess gap size is 1 is not correct.</a:t>
            </a: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23</a:t>
            </a:fld>
            <a:endParaRPr lang="en-US" altLang="zh-CN"/>
          </a:p>
        </p:txBody>
      </p:sp>
    </p:spTree>
    <p:extLst>
      <p:ext uri="{BB962C8B-B14F-4D97-AF65-F5344CB8AC3E}">
        <p14:creationId xmlns:p14="http://schemas.microsoft.com/office/powerpoint/2010/main" val="32609316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suppose we start to try 4-block gap.</a:t>
            </a: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24</a:t>
            </a:fld>
            <a:endParaRPr lang="en-US" altLang="zh-CN"/>
          </a:p>
        </p:txBody>
      </p:sp>
    </p:spTree>
    <p:extLst>
      <p:ext uri="{BB962C8B-B14F-4D97-AF65-F5344CB8AC3E}">
        <p14:creationId xmlns:p14="http://schemas.microsoft.com/office/powerpoint/2010/main" val="40648703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kern="0" dirty="0">
                <a:solidFill>
                  <a:schemeClr val="accent2"/>
                </a:solidFill>
                <a:effectLst>
                  <a:outerShdw blurRad="38100" dist="38100" dir="2700000" algn="tl">
                    <a:srgbClr val="000000">
                      <a:alpha val="43137"/>
                    </a:srgbClr>
                  </a:outerShdw>
                </a:effectLst>
                <a:latin typeface="Times New Roman" pitchFamily="18" charset="0"/>
                <a:ea typeface="+mn-ea"/>
                <a:cs typeface="Times New Roman" pitchFamily="18" charset="0"/>
              </a:rPr>
              <a:t>We convert (</a:t>
            </a:r>
            <a:r>
              <a:rPr lang="en-US" sz="1200" b="0" u="sng" kern="0" dirty="0">
                <a:solidFill>
                  <a:schemeClr val="accent2"/>
                </a:solidFill>
                <a:effectLst>
                  <a:outerShdw blurRad="38100" dist="38100" dir="2700000" algn="tl">
                    <a:srgbClr val="000000">
                      <a:alpha val="43137"/>
                    </a:srgbClr>
                  </a:outerShdw>
                </a:effectLst>
                <a:latin typeface="Times New Roman" pitchFamily="18" charset="0"/>
                <a:ea typeface="+mn-ea"/>
                <a:cs typeface="Times New Roman" pitchFamily="18" charset="0"/>
              </a:rPr>
              <a:t>formulate</a:t>
            </a:r>
            <a:r>
              <a:rPr lang="en-US" sz="1200" b="0" kern="0" dirty="0">
                <a:solidFill>
                  <a:schemeClr val="accent2"/>
                </a:solidFill>
                <a:effectLst>
                  <a:outerShdw blurRad="38100" dist="38100" dir="2700000" algn="tl">
                    <a:srgbClr val="000000">
                      <a:alpha val="43137"/>
                    </a:srgbClr>
                  </a:outerShdw>
                </a:effectLst>
                <a:latin typeface="Times New Roman" pitchFamily="18" charset="0"/>
                <a:ea typeface="+mn-ea"/>
                <a:cs typeface="Times New Roman" pitchFamily="18" charset="0"/>
              </a:rPr>
              <a:t>) a real world problem - Carving Fragmented Files into a research problem (Particularly can be solved using algorithms).</a:t>
            </a:r>
            <a:endParaRPr lang="en-CA" sz="1200" b="0" kern="0" dirty="0">
              <a:solidFill>
                <a:schemeClr val="accent2"/>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25</a:t>
            </a:fld>
            <a:endParaRPr lang="en-US" altLang="zh-CN"/>
          </a:p>
        </p:txBody>
      </p:sp>
    </p:spTree>
    <p:extLst>
      <p:ext uri="{BB962C8B-B14F-4D97-AF65-F5344CB8AC3E}">
        <p14:creationId xmlns:p14="http://schemas.microsoft.com/office/powerpoint/2010/main" val="28370159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How about </a:t>
            </a:r>
            <a:r>
              <a:rPr lang="en-CA" sz="1200" kern="1200" dirty="0">
                <a:solidFill>
                  <a:schemeClr val="tx1"/>
                </a:solidFill>
                <a:latin typeface="Times New Roman" pitchFamily="18" charset="0"/>
                <a:ea typeface="+mn-ea"/>
                <a:cs typeface="+mn-cs"/>
              </a:rPr>
              <a:t>Files fragmented with more than 2 pieces</a:t>
            </a:r>
            <a:r>
              <a:rPr lang="en-US" sz="1200" kern="1200" dirty="0">
                <a:solidFill>
                  <a:schemeClr val="tx1"/>
                </a:solidFill>
                <a:latin typeface="Times New Roman" pitchFamily="18" charset="0"/>
                <a:ea typeface="+mn-ea"/>
                <a:cs typeface="+mn-cs"/>
              </a:rPr>
              <a:t>? I will say it is still an open problem.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8" charset="0"/>
                <a:ea typeface="+mn-ea"/>
                <a:cs typeface="+mn-cs"/>
              </a:rPr>
              <a:t>Unfortunately, some files, which are of interest to a forensic investigator, are fragmented into more than 2 pieces. For example, Email archive files, due to its big size, which could be fragmented into more than 2 pieces.</a:t>
            </a:r>
            <a:endParaRPr lang="en-CA" sz="1200" kern="120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26</a:t>
            </a:fld>
            <a:endParaRPr lang="en-US" altLang="zh-CN"/>
          </a:p>
        </p:txBody>
      </p:sp>
    </p:spTree>
    <p:extLst>
      <p:ext uri="{BB962C8B-B14F-4D97-AF65-F5344CB8AC3E}">
        <p14:creationId xmlns:p14="http://schemas.microsoft.com/office/powerpoint/2010/main" val="4154656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look at Volatile Data Forensic Analysis, aka Memory Forensics or Live Forensics.</a:t>
            </a: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27</a:t>
            </a:fld>
            <a:endParaRPr lang="en-US" altLang="zh-CN"/>
          </a:p>
        </p:txBody>
      </p:sp>
    </p:spTree>
    <p:extLst>
      <p:ext uri="{BB962C8B-B14F-4D97-AF65-F5344CB8AC3E}">
        <p14:creationId xmlns:p14="http://schemas.microsoft.com/office/powerpoint/2010/main" val="42053409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when you come to a crime scene, for example, discovering some computer or mobile devices still on. So we must use the live analysis to collect data, particularly the volatile information of system, including which the TCP and UDP ports are opened, user login history, what services are activated currently, etc.</a:t>
            </a:r>
          </a:p>
          <a:p>
            <a:r>
              <a:rPr lang="en-US" dirty="0"/>
              <a:t>Those information of volatile may disappear from the computer after the shut down.</a:t>
            </a: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28</a:t>
            </a:fld>
            <a:endParaRPr lang="en-US" altLang="zh-CN"/>
          </a:p>
        </p:txBody>
      </p:sp>
    </p:spTree>
    <p:extLst>
      <p:ext uri="{BB962C8B-B14F-4D97-AF65-F5344CB8AC3E}">
        <p14:creationId xmlns:p14="http://schemas.microsoft.com/office/powerpoint/2010/main" val="33784512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discuss live analysis in more detail, I would like to talk about something you are very familiar with.</a:t>
            </a:r>
          </a:p>
          <a:p>
            <a:r>
              <a:rPr lang="en-US" dirty="0"/>
              <a:t>When you receive a fragile package, you will be careful when handling it.</a:t>
            </a: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29</a:t>
            </a:fld>
            <a:endParaRPr lang="en-US" altLang="zh-CN"/>
          </a:p>
        </p:txBody>
      </p:sp>
    </p:spTree>
    <p:extLst>
      <p:ext uri="{BB962C8B-B14F-4D97-AF65-F5344CB8AC3E}">
        <p14:creationId xmlns:p14="http://schemas.microsoft.com/office/powerpoint/2010/main" val="2486588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at what we have learned so far. We know a hard disk is usually divided into several partitions. So we need to conduct volume analysis to figure out the layout of the disk. Also, each partition must be formatted with a file system. So we can save data onto these formatted partitions.</a:t>
            </a:r>
          </a:p>
          <a:p>
            <a:r>
              <a:rPr lang="en-US" dirty="0"/>
              <a:t>As we already known, </a:t>
            </a:r>
            <a:r>
              <a:rPr lang="en-CA" sz="1200" kern="1200" dirty="0">
                <a:solidFill>
                  <a:schemeClr val="tx1"/>
                </a:solidFill>
                <a:effectLst/>
                <a:latin typeface="Times New Roman" pitchFamily="18" charset="0"/>
                <a:ea typeface="+mn-ea"/>
                <a:cs typeface="+mn-cs"/>
              </a:rPr>
              <a:t>it is very often that criminals try to hide their wrongdoings by deleting digital evidences.</a:t>
            </a:r>
          </a:p>
          <a:p>
            <a:r>
              <a:rPr lang="en-CA" sz="1200" kern="1200" dirty="0">
                <a:solidFill>
                  <a:schemeClr val="tx1"/>
                </a:solidFill>
                <a:effectLst/>
                <a:latin typeface="Times New Roman" pitchFamily="18" charset="0"/>
                <a:ea typeface="+mn-ea"/>
                <a:cs typeface="+mn-cs"/>
              </a:rPr>
              <a:t>Luckily, as a file is deleted, the file content still remains on your hard disk, which means that it can be recovered as far as the file content is not overwritten.</a:t>
            </a: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3</a:t>
            </a:fld>
            <a:endParaRPr lang="en-US" altLang="zh-CN"/>
          </a:p>
        </p:txBody>
      </p:sp>
    </p:spTree>
    <p:extLst>
      <p:ext uri="{BB962C8B-B14F-4D97-AF65-F5344CB8AC3E}">
        <p14:creationId xmlns:p14="http://schemas.microsoft.com/office/powerpoint/2010/main" val="35246518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6" name="Text Box 1"/>
          <p:cNvSpPr txBox="1">
            <a:spLocks noChangeArrowheads="1"/>
          </p:cNvSpPr>
          <p:nvPr/>
        </p:nvSpPr>
        <p:spPr bwMode="auto">
          <a:xfrm>
            <a:off x="1381437" y="930434"/>
            <a:ext cx="4249112" cy="3186657"/>
          </a:xfrm>
          <a:prstGeom prst="rect">
            <a:avLst/>
          </a:prstGeom>
          <a:solidFill>
            <a:srgbClr val="FFFFFF"/>
          </a:solidFill>
          <a:ln w="9525">
            <a:solidFill>
              <a:srgbClr val="000000"/>
            </a:solidFill>
            <a:miter lim="800000"/>
            <a:headEnd/>
            <a:tailEnd/>
          </a:ln>
        </p:spPr>
        <p:txBody>
          <a:bodyPr wrap="none" lIns="91444" tIns="45723" rIns="91444" bIns="45723" anchor="ctr"/>
          <a:lstStyle/>
          <a:p>
            <a:endParaRPr lang="en-CA">
              <a:ea typeface="msmincho" charset="0"/>
              <a:cs typeface="msmincho" charset="0"/>
            </a:endParaRPr>
          </a:p>
        </p:txBody>
      </p:sp>
      <p:sp>
        <p:nvSpPr>
          <p:cNvPr id="11267" name="Rectangle 2"/>
          <p:cNvSpPr txBox="1">
            <a:spLocks noGrp="1" noChangeArrowheads="1"/>
          </p:cNvSpPr>
          <p:nvPr>
            <p:ph type="body"/>
          </p:nvPr>
        </p:nvSpPr>
        <p:spPr>
          <a:xfrm>
            <a:off x="1070218" y="4426706"/>
            <a:ext cx="4876317" cy="3534379"/>
          </a:xfrm>
          <a:noFill/>
          <a:ln/>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Similarly, we are talking about how to handle a special type of the data, </a:t>
            </a:r>
            <a:r>
              <a:rPr lang="en-US" b="0" dirty="0">
                <a:latin typeface="Times New Roman" pitchFamily="18" charset="0"/>
                <a:cs typeface="Times New Roman" pitchFamily="18" charset="0"/>
              </a:rPr>
              <a:t>volatile data, which refers to data can be lost when shutting down or rebooting the machine.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latin typeface="Times New Roman" pitchFamily="18" charset="0"/>
                <a:cs typeface="Times New Roman" pitchFamily="18" charset="0"/>
              </a:rPr>
              <a:t>We also must be very careful when handling volatile data.</a:t>
            </a:r>
            <a:endParaRPr lang="en-GB" b="0" dirty="0">
              <a:latin typeface="Times New Roman" pitchFamily="18" charset="0"/>
              <a:cs typeface="Times New Roman" pitchFamily="18" charset="0"/>
            </a:endParaRPr>
          </a:p>
          <a:p>
            <a:endParaRPr lang="en-US" dirty="0"/>
          </a:p>
        </p:txBody>
      </p:sp>
    </p:spTree>
    <p:extLst>
      <p:ext uri="{BB962C8B-B14F-4D97-AF65-F5344CB8AC3E}">
        <p14:creationId xmlns:p14="http://schemas.microsoft.com/office/powerpoint/2010/main" val="39879404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this is Windows Task Manager, which shows a list of currently running processes in a computer. </a:t>
            </a:r>
          </a:p>
          <a:p>
            <a:r>
              <a:rPr lang="en-US" dirty="0"/>
              <a:t>[click]</a:t>
            </a:r>
          </a:p>
          <a:p>
            <a:r>
              <a:rPr lang="en-US" dirty="0"/>
              <a:t>Then, these information will be gone </a:t>
            </a:r>
            <a:r>
              <a:rPr lang="en-US" b="0" dirty="0">
                <a:latin typeface="Times New Roman" pitchFamily="18" charset="0"/>
                <a:cs typeface="Times New Roman" pitchFamily="18" charset="0"/>
              </a:rPr>
              <a:t>when shutting down or rebooting the machine.</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31</a:t>
            </a:fld>
            <a:endParaRPr lang="en-US" altLang="zh-CN"/>
          </a:p>
        </p:txBody>
      </p:sp>
    </p:spTree>
    <p:extLst>
      <p:ext uri="{BB962C8B-B14F-4D97-AF65-F5344CB8AC3E}">
        <p14:creationId xmlns:p14="http://schemas.microsoft.com/office/powerpoint/2010/main" val="35304527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6" name="Text Box 1"/>
          <p:cNvSpPr txBox="1">
            <a:spLocks noChangeArrowheads="1"/>
          </p:cNvSpPr>
          <p:nvPr/>
        </p:nvSpPr>
        <p:spPr bwMode="auto">
          <a:xfrm>
            <a:off x="1381437" y="930434"/>
            <a:ext cx="4249112" cy="3186657"/>
          </a:xfrm>
          <a:prstGeom prst="rect">
            <a:avLst/>
          </a:prstGeom>
          <a:solidFill>
            <a:srgbClr val="FFFFFF"/>
          </a:solidFill>
          <a:ln w="9525">
            <a:solidFill>
              <a:srgbClr val="000000"/>
            </a:solidFill>
            <a:miter lim="800000"/>
            <a:headEnd/>
            <a:tailEnd/>
          </a:ln>
        </p:spPr>
        <p:txBody>
          <a:bodyPr wrap="none" lIns="91444" tIns="45723" rIns="91444" bIns="45723" anchor="ctr"/>
          <a:lstStyle/>
          <a:p>
            <a:endParaRPr lang="en-CA">
              <a:ea typeface="msmincho" charset="0"/>
              <a:cs typeface="msmincho" charset="0"/>
            </a:endParaRPr>
          </a:p>
        </p:txBody>
      </p:sp>
      <p:sp>
        <p:nvSpPr>
          <p:cNvPr id="11267" name="Rectangle 2"/>
          <p:cNvSpPr txBox="1">
            <a:spLocks noGrp="1" noChangeArrowheads="1"/>
          </p:cNvSpPr>
          <p:nvPr>
            <p:ph type="body"/>
          </p:nvPr>
        </p:nvSpPr>
        <p:spPr>
          <a:xfrm>
            <a:off x="1070218" y="4426706"/>
            <a:ext cx="4876317" cy="3534379"/>
          </a:xfrm>
          <a:noFill/>
          <a:ln/>
        </p:spPr>
        <p:txBody>
          <a:bodyPr wrap="none" anchor="ctr"/>
          <a:lstStyle/>
          <a:p>
            <a:r>
              <a:rPr lang="en-US" dirty="0"/>
              <a:t>Computers store a great amount of information in a significant number of locations and layers. Disk storage and Random access memory (RAM) are the two most commonly thought data repositories.</a:t>
            </a:r>
          </a:p>
          <a:p>
            <a:r>
              <a:rPr lang="en-US" dirty="0"/>
              <a:t>Overall, all data is volatile, however. As time passes the veracity of the information goes down, and the ability to recall or validate the data also decreases. </a:t>
            </a:r>
          </a:p>
          <a:p>
            <a:r>
              <a:rPr lang="en-US" dirty="0"/>
              <a:t>However, some data is MORE volatile.</a:t>
            </a:r>
          </a:p>
          <a:p>
            <a:endParaRPr lang="en-US" dirty="0"/>
          </a:p>
          <a:p>
            <a:endParaRPr lang="en-US" dirty="0"/>
          </a:p>
        </p:txBody>
      </p:sp>
    </p:spTree>
    <p:extLst>
      <p:ext uri="{BB962C8B-B14F-4D97-AF65-F5344CB8AC3E}">
        <p14:creationId xmlns:p14="http://schemas.microsoft.com/office/powerpoint/2010/main" val="8172553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6" name="Text Box 1"/>
          <p:cNvSpPr txBox="1">
            <a:spLocks noChangeArrowheads="1"/>
          </p:cNvSpPr>
          <p:nvPr/>
        </p:nvSpPr>
        <p:spPr bwMode="auto">
          <a:xfrm>
            <a:off x="1381437" y="930434"/>
            <a:ext cx="4249112" cy="3186657"/>
          </a:xfrm>
          <a:prstGeom prst="rect">
            <a:avLst/>
          </a:prstGeom>
          <a:solidFill>
            <a:srgbClr val="FFFFFF"/>
          </a:solidFill>
          <a:ln w="9525">
            <a:solidFill>
              <a:srgbClr val="000000"/>
            </a:solidFill>
            <a:miter lim="800000"/>
            <a:headEnd/>
            <a:tailEnd/>
          </a:ln>
        </p:spPr>
        <p:txBody>
          <a:bodyPr wrap="none" lIns="91444" tIns="45723" rIns="91444" bIns="45723" anchor="ctr"/>
          <a:lstStyle/>
          <a:p>
            <a:endParaRPr lang="en-CA">
              <a:ea typeface="msmincho" charset="0"/>
              <a:cs typeface="msmincho" charset="0"/>
            </a:endParaRPr>
          </a:p>
        </p:txBody>
      </p:sp>
      <p:sp>
        <p:nvSpPr>
          <p:cNvPr id="11267" name="Rectangle 2"/>
          <p:cNvSpPr txBox="1">
            <a:spLocks noGrp="1" noChangeArrowheads="1"/>
          </p:cNvSpPr>
          <p:nvPr>
            <p:ph type="body"/>
          </p:nvPr>
        </p:nvSpPr>
        <p:spPr>
          <a:xfrm>
            <a:off x="1070218" y="4426706"/>
            <a:ext cx="4876317" cy="3534379"/>
          </a:xfrm>
          <a:noFill/>
          <a:ln/>
        </p:spPr>
        <p:txBody>
          <a:bodyPr wrap="none" anchor="ctr"/>
          <a:lstStyle/>
          <a:p>
            <a:r>
              <a:rPr lang="en-US" dirty="0">
                <a:latin typeface="Times New Roman" pitchFamily="18" charset="0"/>
                <a:cs typeface="Times New Roman" pitchFamily="18" charset="0"/>
              </a:rPr>
              <a:t>All data is volatile, even including hard copy books and DVD. </a:t>
            </a:r>
            <a:r>
              <a:rPr lang="en-US" dirty="0"/>
              <a:t>For example, a book published in 1857 becomes unreadable. Also, a DVD may become unreadable after years.</a:t>
            </a:r>
          </a:p>
        </p:txBody>
      </p:sp>
    </p:spTree>
    <p:extLst>
      <p:ext uri="{BB962C8B-B14F-4D97-AF65-F5344CB8AC3E}">
        <p14:creationId xmlns:p14="http://schemas.microsoft.com/office/powerpoint/2010/main" val="28142022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6" name="Text Box 1"/>
          <p:cNvSpPr txBox="1">
            <a:spLocks noChangeArrowheads="1"/>
          </p:cNvSpPr>
          <p:nvPr/>
        </p:nvSpPr>
        <p:spPr bwMode="auto">
          <a:xfrm>
            <a:off x="1381437" y="930434"/>
            <a:ext cx="4249112" cy="3186657"/>
          </a:xfrm>
          <a:prstGeom prst="rect">
            <a:avLst/>
          </a:prstGeom>
          <a:solidFill>
            <a:srgbClr val="FFFFFF"/>
          </a:solidFill>
          <a:ln w="9525">
            <a:solidFill>
              <a:srgbClr val="000000"/>
            </a:solidFill>
            <a:miter lim="800000"/>
            <a:headEnd/>
            <a:tailEnd/>
          </a:ln>
        </p:spPr>
        <p:txBody>
          <a:bodyPr wrap="none" lIns="91444" tIns="45723" rIns="91444" bIns="45723" anchor="ctr"/>
          <a:lstStyle/>
          <a:p>
            <a:endParaRPr lang="en-CA">
              <a:ea typeface="msmincho" charset="0"/>
              <a:cs typeface="msmincho" charset="0"/>
            </a:endParaRPr>
          </a:p>
        </p:txBody>
      </p:sp>
      <p:sp>
        <p:nvSpPr>
          <p:cNvPr id="11267" name="Rectangle 2"/>
          <p:cNvSpPr txBox="1">
            <a:spLocks noGrp="1" noChangeArrowheads="1"/>
          </p:cNvSpPr>
          <p:nvPr>
            <p:ph type="body"/>
          </p:nvPr>
        </p:nvSpPr>
        <p:spPr>
          <a:xfrm>
            <a:off x="1070218" y="4426706"/>
            <a:ext cx="4876317" cy="3534379"/>
          </a:xfrm>
          <a:noFill/>
          <a:ln/>
        </p:spPr>
        <p:txBody>
          <a:bodyPr wrap="none" anchor="ctr"/>
          <a:lstStyle/>
          <a:p>
            <a:r>
              <a:rPr lang="en-US" dirty="0"/>
              <a:t>Thus, when collecting data for a computer forensic investigation you want to collect the most volatile data first as it will be lost the quickest. The order of volatility shows which data will be lost first.</a:t>
            </a:r>
          </a:p>
          <a:p>
            <a:endParaRPr lang="en-US" dirty="0"/>
          </a:p>
        </p:txBody>
      </p:sp>
    </p:spTree>
    <p:extLst>
      <p:ext uri="{BB962C8B-B14F-4D97-AF65-F5344CB8AC3E}">
        <p14:creationId xmlns:p14="http://schemas.microsoft.com/office/powerpoint/2010/main" val="3637215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6" name="Text Box 1"/>
          <p:cNvSpPr txBox="1">
            <a:spLocks noChangeArrowheads="1"/>
          </p:cNvSpPr>
          <p:nvPr/>
        </p:nvSpPr>
        <p:spPr bwMode="auto">
          <a:xfrm>
            <a:off x="1381437" y="930434"/>
            <a:ext cx="4249112" cy="3186657"/>
          </a:xfrm>
          <a:prstGeom prst="rect">
            <a:avLst/>
          </a:prstGeom>
          <a:solidFill>
            <a:srgbClr val="FFFFFF"/>
          </a:solidFill>
          <a:ln w="9525">
            <a:solidFill>
              <a:srgbClr val="000000"/>
            </a:solidFill>
            <a:miter lim="800000"/>
            <a:headEnd/>
            <a:tailEnd/>
          </a:ln>
        </p:spPr>
        <p:txBody>
          <a:bodyPr wrap="none" lIns="91444" tIns="45723" rIns="91444" bIns="45723" anchor="ctr"/>
          <a:lstStyle/>
          <a:p>
            <a:endParaRPr lang="en-CA">
              <a:ea typeface="msmincho" charset="0"/>
              <a:cs typeface="msmincho" charset="0"/>
            </a:endParaRPr>
          </a:p>
        </p:txBody>
      </p:sp>
      <p:sp>
        <p:nvSpPr>
          <p:cNvPr id="11267" name="Rectangle 2"/>
          <p:cNvSpPr txBox="1">
            <a:spLocks noGrp="1" noChangeArrowheads="1"/>
          </p:cNvSpPr>
          <p:nvPr>
            <p:ph type="body"/>
          </p:nvPr>
        </p:nvSpPr>
        <p:spPr>
          <a:xfrm>
            <a:off x="1070218" y="4426706"/>
            <a:ext cx="4876317" cy="3534379"/>
          </a:xfrm>
          <a:noFill/>
          <a:ln/>
        </p:spPr>
        <p:txBody>
          <a:bodyPr wrap="none" anchor="ctr"/>
          <a:lstStyle/>
          <a:p>
            <a:r>
              <a:rPr lang="en-US" dirty="0"/>
              <a:t>Each type of data has certain lifespan. This is the expected lifespan of different types of data. The shorter the expected lifespan of data is, the higher volatile the data is.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an order of the most to the least fragile evidence, you should collect forensic evidence from main memory, network state information, kernel statistics, temporary file systems, remote logging and monitoring data that is relevant to the system in question, physical configuration, network topology, and finally from archival media, such as hard disks, CD-ROMs.</a:t>
            </a:r>
          </a:p>
          <a:p>
            <a:endParaRPr lang="en-US" dirty="0"/>
          </a:p>
        </p:txBody>
      </p:sp>
    </p:spTree>
    <p:extLst>
      <p:ext uri="{BB962C8B-B14F-4D97-AF65-F5344CB8AC3E}">
        <p14:creationId xmlns:p14="http://schemas.microsoft.com/office/powerpoint/2010/main" val="42336629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6" name="Text Box 1"/>
          <p:cNvSpPr txBox="1">
            <a:spLocks noChangeArrowheads="1"/>
          </p:cNvSpPr>
          <p:nvPr/>
        </p:nvSpPr>
        <p:spPr bwMode="auto">
          <a:xfrm>
            <a:off x="1381437" y="930434"/>
            <a:ext cx="4249112" cy="3186657"/>
          </a:xfrm>
          <a:prstGeom prst="rect">
            <a:avLst/>
          </a:prstGeom>
          <a:solidFill>
            <a:srgbClr val="FFFFFF"/>
          </a:solidFill>
          <a:ln w="9525">
            <a:solidFill>
              <a:srgbClr val="000000"/>
            </a:solidFill>
            <a:miter lim="800000"/>
            <a:headEnd/>
            <a:tailEnd/>
          </a:ln>
        </p:spPr>
        <p:txBody>
          <a:bodyPr wrap="none" lIns="91444" tIns="45723" rIns="91444" bIns="45723" anchor="ctr"/>
          <a:lstStyle/>
          <a:p>
            <a:endParaRPr lang="en-CA">
              <a:ea typeface="msmincho" charset="0"/>
              <a:cs typeface="msmincho" charset="0"/>
            </a:endParaRPr>
          </a:p>
        </p:txBody>
      </p:sp>
      <p:sp>
        <p:nvSpPr>
          <p:cNvPr id="11267" name="Rectangle 2"/>
          <p:cNvSpPr txBox="1">
            <a:spLocks noGrp="1" noChangeArrowheads="1"/>
          </p:cNvSpPr>
          <p:nvPr>
            <p:ph type="body"/>
          </p:nvPr>
        </p:nvSpPr>
        <p:spPr>
          <a:xfrm>
            <a:off x="1070218" y="4426706"/>
            <a:ext cx="4876317" cy="3534379"/>
          </a:xfrm>
          <a:noFill/>
          <a:ln/>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While it is a fact that </a:t>
            </a:r>
            <a:r>
              <a:rPr lang="en-US" b="0" dirty="0">
                <a:latin typeface="Times New Roman" pitchFamily="18" charset="0"/>
                <a:cs typeface="Times New Roman" pitchFamily="18" charset="0"/>
              </a:rPr>
              <a:t>all data is volatile.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latin typeface="Times New Roman" pitchFamily="18" charset="0"/>
                <a:cs typeface="Times New Roman" pitchFamily="18" charset="0"/>
              </a:rPr>
              <a:t>However, </a:t>
            </a:r>
            <a:r>
              <a:rPr lang="en-US" b="0" kern="0" dirty="0">
                <a:latin typeface="Times New Roman" pitchFamily="18" charset="0"/>
                <a:cs typeface="Times New Roman" pitchFamily="18" charset="0"/>
              </a:rPr>
              <a:t>volatile data </a:t>
            </a:r>
            <a:r>
              <a:rPr lang="en-US" b="0" dirty="0">
                <a:latin typeface="Times New Roman" pitchFamily="18" charset="0"/>
                <a:cs typeface="Times New Roman" pitchFamily="18" charset="0"/>
              </a:rPr>
              <a:t>usually refers to this type of data, which </a:t>
            </a:r>
            <a:r>
              <a:rPr lang="en-US" b="0" kern="0" dirty="0">
                <a:latin typeface="Times New Roman" pitchFamily="18" charset="0"/>
                <a:cs typeface="Times New Roman" pitchFamily="18" charset="0"/>
              </a:rPr>
              <a:t>will all be lost when the suspect system is shut down or rebooted, including Memory contents, swap files, network processes, and system processes.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Tree>
    <p:extLst>
      <p:ext uri="{BB962C8B-B14F-4D97-AF65-F5344CB8AC3E}">
        <p14:creationId xmlns:p14="http://schemas.microsoft.com/office/powerpoint/2010/main" val="36499345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6" name="Text Box 1"/>
          <p:cNvSpPr txBox="1">
            <a:spLocks noChangeArrowheads="1"/>
          </p:cNvSpPr>
          <p:nvPr/>
        </p:nvSpPr>
        <p:spPr bwMode="auto">
          <a:xfrm>
            <a:off x="1381437" y="930434"/>
            <a:ext cx="4249112" cy="3186657"/>
          </a:xfrm>
          <a:prstGeom prst="rect">
            <a:avLst/>
          </a:prstGeom>
          <a:solidFill>
            <a:srgbClr val="FFFFFF"/>
          </a:solidFill>
          <a:ln w="9525">
            <a:solidFill>
              <a:srgbClr val="000000"/>
            </a:solidFill>
            <a:miter lim="800000"/>
            <a:headEnd/>
            <a:tailEnd/>
          </a:ln>
        </p:spPr>
        <p:txBody>
          <a:bodyPr wrap="none" lIns="91444" tIns="45723" rIns="91444" bIns="45723" anchor="ctr"/>
          <a:lstStyle/>
          <a:p>
            <a:endParaRPr lang="en-CA">
              <a:ea typeface="msmincho" charset="0"/>
              <a:cs typeface="msmincho" charset="0"/>
            </a:endParaRPr>
          </a:p>
        </p:txBody>
      </p:sp>
      <p:sp>
        <p:nvSpPr>
          <p:cNvPr id="11267" name="Rectangle 2"/>
          <p:cNvSpPr txBox="1">
            <a:spLocks noGrp="1" noChangeArrowheads="1"/>
          </p:cNvSpPr>
          <p:nvPr>
            <p:ph type="body"/>
          </p:nvPr>
        </p:nvSpPr>
        <p:spPr>
          <a:xfrm>
            <a:off x="1070218" y="4426706"/>
            <a:ext cx="4876317" cy="3534379"/>
          </a:xfrm>
          <a:noFill/>
          <a:ln/>
        </p:spPr>
        <p:txBody>
          <a:bodyPr wrap="none" anchor="ctr"/>
          <a:lstStyle/>
          <a:p>
            <a:pPr lvl="0" algn="just" eaLnBrk="1">
              <a:lnSpc>
                <a:spcPct val="95000"/>
              </a:lnSpc>
              <a:spcAft>
                <a:spcPts val="1200"/>
              </a:spcAft>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US" b="0" dirty="0"/>
              <a:t>Why we need to do </a:t>
            </a:r>
            <a:r>
              <a:rPr lang="en-US" b="0" kern="0" dirty="0">
                <a:effectLst>
                  <a:outerShdw blurRad="38100" dist="38100" dir="2700000" algn="tl">
                    <a:srgbClr val="000000">
                      <a:alpha val="43137"/>
                    </a:srgbClr>
                  </a:outerShdw>
                </a:effectLst>
                <a:latin typeface="Times New Roman" pitchFamily="18" charset="0"/>
                <a:cs typeface="Times New Roman" pitchFamily="18" charset="0"/>
              </a:rPr>
              <a:t>memory forensics and analyze the data in RAM. This is because v</a:t>
            </a:r>
            <a:r>
              <a:rPr lang="en-US" b="0" kern="0" dirty="0">
                <a:latin typeface="Times New Roman" pitchFamily="18" charset="0"/>
                <a:cs typeface="Times New Roman" pitchFamily="18" charset="0"/>
              </a:rPr>
              <a:t>olatile Data on running computers can provide crucial evidence, for example, </a:t>
            </a:r>
          </a:p>
          <a:p>
            <a:pPr lvl="0" algn="just" eaLnBrk="1">
              <a:lnSpc>
                <a:spcPct val="95000"/>
              </a:lnSpc>
              <a:spcAft>
                <a:spcPts val="1200"/>
              </a:spcAft>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US" kern="0" dirty="0">
                <a:latin typeface="Times New Roman" pitchFamily="18" charset="0"/>
                <a:cs typeface="Times New Roman" pitchFamily="18" charset="0"/>
              </a:rPr>
              <a:t>[click]</a:t>
            </a:r>
          </a:p>
          <a:p>
            <a:pPr lvl="0" algn="just" eaLnBrk="1">
              <a:lnSpc>
                <a:spcPct val="95000"/>
              </a:lnSpc>
              <a:spcAft>
                <a:spcPts val="1200"/>
              </a:spcAft>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US" kern="0" dirty="0">
                <a:latin typeface="Times New Roman" pitchFamily="18" charset="0"/>
                <a:cs typeface="Times New Roman" pitchFamily="18" charset="0"/>
              </a:rPr>
              <a:t>Passwords in clear text</a:t>
            </a:r>
          </a:p>
          <a:p>
            <a:endParaRPr lang="en-US" dirty="0"/>
          </a:p>
        </p:txBody>
      </p:sp>
    </p:spTree>
    <p:extLst>
      <p:ext uri="{BB962C8B-B14F-4D97-AF65-F5344CB8AC3E}">
        <p14:creationId xmlns:p14="http://schemas.microsoft.com/office/powerpoint/2010/main" val="19980833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6" name="Text Box 1"/>
          <p:cNvSpPr txBox="1">
            <a:spLocks noChangeArrowheads="1"/>
          </p:cNvSpPr>
          <p:nvPr/>
        </p:nvSpPr>
        <p:spPr bwMode="auto">
          <a:xfrm>
            <a:off x="1381437" y="930434"/>
            <a:ext cx="4249112" cy="3186657"/>
          </a:xfrm>
          <a:prstGeom prst="rect">
            <a:avLst/>
          </a:prstGeom>
          <a:solidFill>
            <a:srgbClr val="FFFFFF"/>
          </a:solidFill>
          <a:ln w="9525">
            <a:solidFill>
              <a:srgbClr val="000000"/>
            </a:solidFill>
            <a:miter lim="800000"/>
            <a:headEnd/>
            <a:tailEnd/>
          </a:ln>
        </p:spPr>
        <p:txBody>
          <a:bodyPr wrap="none" lIns="91444" tIns="45723" rIns="91444" bIns="45723" anchor="ctr"/>
          <a:lstStyle/>
          <a:p>
            <a:endParaRPr lang="en-CA">
              <a:ea typeface="msmincho" charset="0"/>
              <a:cs typeface="msmincho" charset="0"/>
            </a:endParaRPr>
          </a:p>
        </p:txBody>
      </p:sp>
      <p:sp>
        <p:nvSpPr>
          <p:cNvPr id="11267" name="Rectangle 2"/>
          <p:cNvSpPr txBox="1">
            <a:spLocks noGrp="1" noChangeArrowheads="1"/>
          </p:cNvSpPr>
          <p:nvPr>
            <p:ph type="body"/>
          </p:nvPr>
        </p:nvSpPr>
        <p:spPr>
          <a:xfrm>
            <a:off x="1070218" y="4426706"/>
            <a:ext cx="4876317" cy="3534379"/>
          </a:xfrm>
          <a:noFill/>
          <a:ln/>
        </p:spPr>
        <p:txBody>
          <a:bodyPr wrap="none" anchor="ctr"/>
          <a:lstStyle/>
          <a:p>
            <a:r>
              <a:rPr lang="en-US" dirty="0"/>
              <a:t>This is an example showing you are able to find some passwords used by a user.</a:t>
            </a:r>
          </a:p>
        </p:txBody>
      </p:sp>
    </p:spTree>
    <p:extLst>
      <p:ext uri="{BB962C8B-B14F-4D97-AF65-F5344CB8AC3E}">
        <p14:creationId xmlns:p14="http://schemas.microsoft.com/office/powerpoint/2010/main" val="15144008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6" name="Text Box 1"/>
          <p:cNvSpPr txBox="1">
            <a:spLocks noChangeArrowheads="1"/>
          </p:cNvSpPr>
          <p:nvPr/>
        </p:nvSpPr>
        <p:spPr bwMode="auto">
          <a:xfrm>
            <a:off x="1381437" y="930434"/>
            <a:ext cx="4249112" cy="3186657"/>
          </a:xfrm>
          <a:prstGeom prst="rect">
            <a:avLst/>
          </a:prstGeom>
          <a:solidFill>
            <a:srgbClr val="FFFFFF"/>
          </a:solidFill>
          <a:ln w="9525">
            <a:solidFill>
              <a:srgbClr val="000000"/>
            </a:solidFill>
            <a:miter lim="800000"/>
            <a:headEnd/>
            <a:tailEnd/>
          </a:ln>
        </p:spPr>
        <p:txBody>
          <a:bodyPr wrap="none" lIns="91444" tIns="45723" rIns="91444" bIns="45723" anchor="ctr"/>
          <a:lstStyle/>
          <a:p>
            <a:endParaRPr lang="en-CA">
              <a:ea typeface="msmincho" charset="0"/>
              <a:cs typeface="msmincho" charset="0"/>
            </a:endParaRPr>
          </a:p>
        </p:txBody>
      </p:sp>
      <p:sp>
        <p:nvSpPr>
          <p:cNvPr id="11267" name="Rectangle 2"/>
          <p:cNvSpPr txBox="1">
            <a:spLocks noGrp="1" noChangeArrowheads="1"/>
          </p:cNvSpPr>
          <p:nvPr>
            <p:ph type="body"/>
          </p:nvPr>
        </p:nvSpPr>
        <p:spPr>
          <a:xfrm>
            <a:off x="1070218" y="4426706"/>
            <a:ext cx="4876317" cy="3534379"/>
          </a:xfrm>
          <a:noFill/>
          <a:ln/>
        </p:spPr>
        <p:txBody>
          <a:bodyPr wrap="none" anchor="ctr"/>
          <a:lstStyle/>
          <a:p>
            <a:r>
              <a:rPr lang="en-US" dirty="0"/>
              <a:t>However, it could be very challenging to conduct live analysis. </a:t>
            </a:r>
          </a:p>
          <a:p>
            <a:r>
              <a:rPr lang="en-US" dirty="0"/>
              <a:t>This is because when a live system analysis is performed, there is almost always some system alteration, with the exception of network monitoring. </a:t>
            </a:r>
          </a:p>
          <a:p>
            <a:r>
              <a:rPr lang="en-US" dirty="0"/>
              <a:t>For example, running any process will at a minimum alter the CPU registers in addition to some memory and possible disk space as well. Therefore, the key to a successful live analysis from an investigative perspective is: First, understand and document how a live analysis is being performed.</a:t>
            </a:r>
          </a:p>
          <a:p>
            <a:r>
              <a:rPr lang="en-US" dirty="0"/>
              <a:t>Further, some alteration is unavoidable in a live system analysis. We have to minimize  the amount of alteration. When deciding on an approach to analyzing a live system, consideration must be given to the least disruptive way of accomplishing this. If the investigator wants to know what ports are accessible from a given IP address, an external port scan may be the least intrusive .</a:t>
            </a:r>
          </a:p>
          <a:p>
            <a:endParaRPr lang="en-US" dirty="0"/>
          </a:p>
        </p:txBody>
      </p:sp>
    </p:spTree>
    <p:extLst>
      <p:ext uri="{BB962C8B-B14F-4D97-AF65-F5344CB8AC3E}">
        <p14:creationId xmlns:p14="http://schemas.microsoft.com/office/powerpoint/2010/main" val="887578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Times New Roman" pitchFamily="18" charset="0"/>
                <a:ea typeface="+mn-ea"/>
                <a:cs typeface="+mn-cs"/>
              </a:rPr>
              <a:t>Therefore, it has been in high demand to recover deleted or lost files, for example, during an investigation. </a:t>
            </a:r>
          </a:p>
          <a:p>
            <a:pPr algn="just" eaLnBrk="1" hangingPunct="1">
              <a:defRPr/>
            </a:pPr>
            <a:r>
              <a:rPr lang="en-CA" sz="1200" kern="1200" dirty="0">
                <a:solidFill>
                  <a:schemeClr val="tx1"/>
                </a:solidFill>
                <a:effectLst/>
                <a:latin typeface="Times New Roman" pitchFamily="18" charset="0"/>
                <a:ea typeface="+mn-ea"/>
                <a:cs typeface="+mn-cs"/>
              </a:rPr>
              <a:t>As such, data recovery has become one of the most common techniques in digital investigation.</a:t>
            </a:r>
          </a:p>
          <a:p>
            <a:pPr marL="0" marR="0" lvl="0" indent="0" algn="just" defTabSz="914400" rtl="0" eaLnBrk="1" fontAlgn="base" latinLnBrk="0" hangingPunct="1">
              <a:lnSpc>
                <a:spcPct val="100000"/>
              </a:lnSpc>
              <a:spcBef>
                <a:spcPct val="30000"/>
              </a:spcBef>
              <a:spcAft>
                <a:spcPct val="0"/>
              </a:spcAft>
              <a:buClrTx/>
              <a:buSzTx/>
              <a:buFontTx/>
              <a:buNone/>
              <a:tabLst/>
              <a:defRPr/>
            </a:pPr>
            <a:r>
              <a:rPr lang="en-CA" sz="1200" kern="1200" dirty="0">
                <a:solidFill>
                  <a:schemeClr val="tx1"/>
                </a:solidFill>
                <a:effectLst/>
                <a:latin typeface="Times New Roman" pitchFamily="18" charset="0"/>
                <a:ea typeface="+mn-ea"/>
                <a:cs typeface="+mn-cs"/>
              </a:rPr>
              <a:t>It is used for recovering deleted data or lost data </a:t>
            </a:r>
            <a:r>
              <a:rPr lang="en-CA" sz="1200" kern="0" dirty="0">
                <a:solidFill>
                  <a:srgbClr val="0033CC"/>
                </a:solidFill>
                <a:latin typeface="Times New Roman" pitchFamily="18" charset="0"/>
                <a:ea typeface="+mn-ea"/>
                <a:cs typeface="Times New Roman" pitchFamily="18" charset="0"/>
              </a:rPr>
              <a:t>caused by various reasons, including covering up wrongdoing, damaged media. </a:t>
            </a:r>
          </a:p>
          <a:p>
            <a:pPr marL="0" marR="0" lvl="0" indent="0" algn="just" defTabSz="914400" rtl="0" eaLnBrk="1" fontAlgn="base" latinLnBrk="0" hangingPunct="1">
              <a:lnSpc>
                <a:spcPct val="100000"/>
              </a:lnSpc>
              <a:spcBef>
                <a:spcPct val="30000"/>
              </a:spcBef>
              <a:spcAft>
                <a:spcPct val="0"/>
              </a:spcAft>
              <a:buClrTx/>
              <a:buSzTx/>
              <a:buFontTx/>
              <a:buNone/>
              <a:tabLst/>
              <a:defRPr/>
            </a:pPr>
            <a:r>
              <a:rPr lang="en-CA" sz="1200" kern="0" dirty="0">
                <a:solidFill>
                  <a:srgbClr val="0033CC"/>
                </a:solidFill>
                <a:latin typeface="Times New Roman" pitchFamily="18" charset="0"/>
                <a:ea typeface="+mn-ea"/>
                <a:cs typeface="Times New Roman" pitchFamily="18" charset="0"/>
              </a:rPr>
              <a:t>Please note that </a:t>
            </a:r>
            <a:r>
              <a:rPr lang="en-CA" sz="1200" kern="1200" dirty="0">
                <a:solidFill>
                  <a:schemeClr val="tx1"/>
                </a:solidFill>
                <a:effectLst/>
                <a:latin typeface="Times New Roman" pitchFamily="18" charset="0"/>
                <a:ea typeface="+mn-ea"/>
                <a:cs typeface="+mn-cs"/>
              </a:rPr>
              <a:t>data recovery is not limited to deleted file recovery, but could mean any form of deleted data recovery, such as deleted email recovery. However, here we focus on deleted file recovery.</a:t>
            </a:r>
            <a:endParaRPr lang="en-CA" sz="1200" kern="0" dirty="0">
              <a:solidFill>
                <a:srgbClr val="0033CC"/>
              </a:solidFill>
              <a:latin typeface="Times New Roman" pitchFamily="18" charset="0"/>
              <a:ea typeface="+mn-ea"/>
              <a:cs typeface="Times New Roman" pitchFamily="18" charset="0"/>
            </a:endParaRPr>
          </a:p>
          <a:p>
            <a:pPr algn="just" eaLnBrk="1" hangingPunct="1">
              <a:defRPr/>
            </a:pPr>
            <a:endParaRPr lang="en-CA" sz="1200" kern="1200" dirty="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4</a:t>
            </a:fld>
            <a:endParaRPr lang="en-US" altLang="zh-CN"/>
          </a:p>
        </p:txBody>
      </p:sp>
    </p:spTree>
    <p:extLst>
      <p:ext uri="{BB962C8B-B14F-4D97-AF65-F5344CB8AC3E}">
        <p14:creationId xmlns:p14="http://schemas.microsoft.com/office/powerpoint/2010/main" val="5223263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Also, do not trust tools on the system. Where possible, use tools that you provide to perform a live system analysis. If a system compromise is suspected, built-in tools may be modified to provide false data or hide specific system activities. </a:t>
            </a: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41</a:t>
            </a:fld>
            <a:endParaRPr lang="en-US" altLang="zh-CN"/>
          </a:p>
        </p:txBody>
      </p:sp>
    </p:spTree>
    <p:extLst>
      <p:ext uri="{BB962C8B-B14F-4D97-AF65-F5344CB8AC3E}">
        <p14:creationId xmlns:p14="http://schemas.microsoft.com/office/powerpoint/2010/main" val="8383632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need right tools for live analysis.</a:t>
            </a: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42</a:t>
            </a:fld>
            <a:endParaRPr lang="en-US" altLang="zh-CN"/>
          </a:p>
        </p:txBody>
      </p:sp>
    </p:spTree>
    <p:extLst>
      <p:ext uri="{BB962C8B-B14F-4D97-AF65-F5344CB8AC3E}">
        <p14:creationId xmlns:p14="http://schemas.microsoft.com/office/powerpoint/2010/main" val="11105643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Specially, we will have to build up our own tools. For example, Live CD/DVD or Live USB, which is a kind of operation system distribution which can be booting from a read-only medium (such as a CD-ROM) without installing into hard disk. </a:t>
            </a:r>
          </a:p>
          <a:p>
            <a:r>
              <a:rPr lang="en-US" dirty="0"/>
              <a:t>It also contains some forensic tools, such as RAM and disk imaging tool.</a:t>
            </a: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43</a:t>
            </a:fld>
            <a:endParaRPr lang="en-US" altLang="zh-CN"/>
          </a:p>
        </p:txBody>
      </p:sp>
    </p:spTree>
    <p:extLst>
      <p:ext uri="{BB962C8B-B14F-4D97-AF65-F5344CB8AC3E}">
        <p14:creationId xmlns:p14="http://schemas.microsoft.com/office/powerpoint/2010/main" val="40532015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take a look at some common live analysis tools for Windows system.</a:t>
            </a: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44</a:t>
            </a:fld>
            <a:endParaRPr lang="en-US" altLang="zh-CN"/>
          </a:p>
        </p:txBody>
      </p:sp>
    </p:spTree>
    <p:extLst>
      <p:ext uri="{BB962C8B-B14F-4D97-AF65-F5344CB8AC3E}">
        <p14:creationId xmlns:p14="http://schemas.microsoft.com/office/powerpoint/2010/main" val="36606767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4" name="Text Box 1"/>
          <p:cNvSpPr txBox="1">
            <a:spLocks noChangeArrowheads="1"/>
          </p:cNvSpPr>
          <p:nvPr/>
        </p:nvSpPr>
        <p:spPr bwMode="auto">
          <a:xfrm>
            <a:off x="1379851" y="930434"/>
            <a:ext cx="4249112" cy="3186657"/>
          </a:xfrm>
          <a:prstGeom prst="rect">
            <a:avLst/>
          </a:prstGeom>
          <a:solidFill>
            <a:srgbClr val="FFFFFF"/>
          </a:solidFill>
          <a:ln w="9525">
            <a:solidFill>
              <a:srgbClr val="000000"/>
            </a:solidFill>
            <a:miter lim="800000"/>
            <a:headEnd/>
            <a:tailEnd/>
          </a:ln>
        </p:spPr>
        <p:txBody>
          <a:bodyPr wrap="none" lIns="91444" tIns="45723" rIns="91444" bIns="45723" anchor="ctr"/>
          <a:lstStyle/>
          <a:p>
            <a:endParaRPr lang="en-CA">
              <a:ea typeface="msmincho" charset="0"/>
              <a:cs typeface="msmincho" charset="0"/>
            </a:endParaRPr>
          </a:p>
        </p:txBody>
      </p:sp>
      <p:sp>
        <p:nvSpPr>
          <p:cNvPr id="13315" name="Rectangle 2"/>
          <p:cNvSpPr txBox="1">
            <a:spLocks noGrp="1" noChangeArrowheads="1"/>
          </p:cNvSpPr>
          <p:nvPr>
            <p:ph type="body"/>
          </p:nvPr>
        </p:nvSpPr>
        <p:spPr>
          <a:xfrm>
            <a:off x="1070218" y="4426706"/>
            <a:ext cx="4876317" cy="3534379"/>
          </a:xfrm>
          <a:noFill/>
          <a:ln/>
        </p:spPr>
        <p:txBody>
          <a:bodyPr wrap="none" anchor="ctr"/>
          <a:lstStyle/>
          <a:p>
            <a:r>
              <a:rPr lang="en-US" b="0" dirty="0"/>
              <a:t>For example, you can use the Windows utility </a:t>
            </a:r>
            <a:r>
              <a:rPr lang="en-GB" sz="1200" b="1" dirty="0">
                <a:solidFill>
                  <a:srgbClr val="000000"/>
                </a:solidFill>
                <a:latin typeface="Times New Roman" pitchFamily="18" charset="0"/>
                <a:cs typeface="Times New Roman" pitchFamily="18" charset="0"/>
              </a:rPr>
              <a:t>netstat</a:t>
            </a:r>
            <a:r>
              <a:rPr lang="en-GB" sz="1200" b="0" dirty="0">
                <a:solidFill>
                  <a:srgbClr val="000000"/>
                </a:solidFill>
                <a:latin typeface="Times New Roman" pitchFamily="18" charset="0"/>
                <a:cs typeface="Times New Roman" pitchFamily="18" charset="0"/>
              </a:rPr>
              <a:t> to display </a:t>
            </a:r>
            <a:r>
              <a:rPr lang="en-US" sz="1200" b="0" dirty="0">
                <a:solidFill>
                  <a:srgbClr val="000000"/>
                </a:solidFill>
                <a:latin typeface="Times New Roman" pitchFamily="18" charset="0"/>
                <a:cs typeface="Times New Roman" pitchFamily="18" charset="0"/>
              </a:rPr>
              <a:t>all the network connections on the system.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dirty="0">
                <a:solidFill>
                  <a:srgbClr val="000000"/>
                </a:solidFill>
                <a:latin typeface="Times New Roman" pitchFamily="18" charset="0"/>
                <a:cs typeface="Times New Roman" pitchFamily="18" charset="0"/>
              </a:rPr>
              <a:t>Also, you can use </a:t>
            </a:r>
            <a:r>
              <a:rPr lang="en-US" b="0" dirty="0"/>
              <a:t>the Windows utility </a:t>
            </a:r>
            <a:r>
              <a:rPr lang="en-US" sz="1200" b="1" dirty="0" err="1">
                <a:solidFill>
                  <a:srgbClr val="000000"/>
                </a:solidFill>
                <a:latin typeface="Times New Roman" pitchFamily="18" charset="0"/>
                <a:cs typeface="Times New Roman" pitchFamily="18" charset="0"/>
              </a:rPr>
              <a:t>tasklist</a:t>
            </a:r>
            <a:r>
              <a:rPr lang="en-US" sz="1200" b="0" dirty="0">
                <a:solidFill>
                  <a:srgbClr val="000000"/>
                </a:solidFill>
                <a:latin typeface="Times New Roman" pitchFamily="18" charset="0"/>
                <a:cs typeface="Times New Roman" pitchFamily="18" charset="0"/>
              </a:rPr>
              <a:t> to </a:t>
            </a:r>
            <a:r>
              <a:rPr lang="en-US" sz="1200" b="0" i="0" kern="1200" dirty="0">
                <a:solidFill>
                  <a:schemeClr val="tx1"/>
                </a:solidFill>
                <a:effectLst/>
                <a:latin typeface="Times New Roman" pitchFamily="18" charset="0"/>
                <a:ea typeface="+mn-ea"/>
                <a:cs typeface="+mn-cs"/>
              </a:rPr>
              <a:t>display a list of currently running processes on the computer.</a:t>
            </a:r>
            <a:endParaRPr lang="en-US" dirty="0"/>
          </a:p>
        </p:txBody>
      </p:sp>
    </p:spTree>
    <p:extLst>
      <p:ext uri="{BB962C8B-B14F-4D97-AF65-F5344CB8AC3E}">
        <p14:creationId xmlns:p14="http://schemas.microsoft.com/office/powerpoint/2010/main" val="5935438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Next, let’s take a look at some common live analysis tools for Linux system.</a:t>
            </a: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46</a:t>
            </a:fld>
            <a:endParaRPr lang="en-US" altLang="zh-CN"/>
          </a:p>
        </p:txBody>
      </p:sp>
    </p:spTree>
    <p:extLst>
      <p:ext uri="{BB962C8B-B14F-4D97-AF65-F5344CB8AC3E}">
        <p14:creationId xmlns:p14="http://schemas.microsoft.com/office/powerpoint/2010/main" val="17748034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4" name="Text Box 1"/>
          <p:cNvSpPr txBox="1">
            <a:spLocks noChangeArrowheads="1"/>
          </p:cNvSpPr>
          <p:nvPr/>
        </p:nvSpPr>
        <p:spPr bwMode="auto">
          <a:xfrm>
            <a:off x="1379851" y="930434"/>
            <a:ext cx="4249112" cy="3186657"/>
          </a:xfrm>
          <a:prstGeom prst="rect">
            <a:avLst/>
          </a:prstGeom>
          <a:solidFill>
            <a:srgbClr val="FFFFFF"/>
          </a:solidFill>
          <a:ln w="9525">
            <a:solidFill>
              <a:srgbClr val="000000"/>
            </a:solidFill>
            <a:miter lim="800000"/>
            <a:headEnd/>
            <a:tailEnd/>
          </a:ln>
        </p:spPr>
        <p:txBody>
          <a:bodyPr wrap="none" lIns="91444" tIns="45723" rIns="91444" bIns="45723" anchor="ctr"/>
          <a:lstStyle/>
          <a:p>
            <a:endParaRPr lang="en-CA">
              <a:ea typeface="msmincho" charset="0"/>
              <a:cs typeface="msmincho" charset="0"/>
            </a:endParaRPr>
          </a:p>
        </p:txBody>
      </p:sp>
      <p:sp>
        <p:nvSpPr>
          <p:cNvPr id="13315" name="Rectangle 2"/>
          <p:cNvSpPr txBox="1">
            <a:spLocks noGrp="1" noChangeArrowheads="1"/>
          </p:cNvSpPr>
          <p:nvPr>
            <p:ph type="body"/>
          </p:nvPr>
        </p:nvSpPr>
        <p:spPr>
          <a:xfrm>
            <a:off x="1070218" y="4426706"/>
            <a:ext cx="4876317" cy="3534379"/>
          </a:xfrm>
          <a:noFill/>
          <a:ln/>
        </p:spPr>
        <p:txBody>
          <a:bodyPr wrap="none" anchor="ctr"/>
          <a:lstStyle/>
          <a:p>
            <a:r>
              <a:rPr lang="en-US" b="0" dirty="0"/>
              <a:t>For example, you can use the Linux utility </a:t>
            </a:r>
            <a:r>
              <a:rPr lang="en-GB" sz="1200" b="1" dirty="0">
                <a:solidFill>
                  <a:srgbClr val="000000"/>
                </a:solidFill>
                <a:latin typeface="Times New Roman" pitchFamily="18" charset="0"/>
                <a:cs typeface="Times New Roman" pitchFamily="18" charset="0"/>
              </a:rPr>
              <a:t>netstat</a:t>
            </a:r>
            <a:r>
              <a:rPr lang="en-GB" sz="1200" b="0" dirty="0">
                <a:solidFill>
                  <a:srgbClr val="000000"/>
                </a:solidFill>
                <a:latin typeface="Times New Roman" pitchFamily="18" charset="0"/>
                <a:cs typeface="Times New Roman" pitchFamily="18" charset="0"/>
              </a:rPr>
              <a:t> to display </a:t>
            </a:r>
            <a:r>
              <a:rPr lang="en-US" sz="1200" b="0" dirty="0">
                <a:solidFill>
                  <a:srgbClr val="000000"/>
                </a:solidFill>
                <a:latin typeface="Times New Roman" pitchFamily="18" charset="0"/>
                <a:cs typeface="Times New Roman" pitchFamily="18" charset="0"/>
              </a:rPr>
              <a:t>all the network connections on the system.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dirty="0">
                <a:solidFill>
                  <a:srgbClr val="000000"/>
                </a:solidFill>
                <a:latin typeface="Times New Roman" pitchFamily="18" charset="0"/>
                <a:cs typeface="Times New Roman" pitchFamily="18" charset="0"/>
              </a:rPr>
              <a:t>Also, you can use </a:t>
            </a:r>
            <a:r>
              <a:rPr lang="en-US" b="0" dirty="0"/>
              <a:t>the Linux utility </a:t>
            </a:r>
            <a:r>
              <a:rPr lang="en-US" sz="1200" b="1" dirty="0">
                <a:solidFill>
                  <a:srgbClr val="000000"/>
                </a:solidFill>
                <a:latin typeface="Times New Roman" pitchFamily="18" charset="0"/>
                <a:cs typeface="Times New Roman" pitchFamily="18" charset="0"/>
              </a:rPr>
              <a:t>who</a:t>
            </a:r>
            <a:r>
              <a:rPr lang="en-US" sz="1200" b="0" dirty="0">
                <a:solidFill>
                  <a:srgbClr val="000000"/>
                </a:solidFill>
                <a:latin typeface="Times New Roman" pitchFamily="18" charset="0"/>
                <a:cs typeface="Times New Roman" pitchFamily="18" charset="0"/>
              </a:rPr>
              <a:t> to list the currently </a:t>
            </a:r>
            <a:r>
              <a:rPr lang="en-GB" sz="1200" b="0" dirty="0">
                <a:solidFill>
                  <a:srgbClr val="000000"/>
                </a:solidFill>
                <a:latin typeface="Times New Roman" pitchFamily="18" charset="0"/>
                <a:cs typeface="Times New Roman" pitchFamily="18" charset="0"/>
              </a:rPr>
              <a:t>logged on users.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1200" b="1" dirty="0">
              <a:solidFill>
                <a:srgbClr val="000000"/>
              </a:solidFill>
              <a:latin typeface="Times New Roman" pitchFamily="18" charset="0"/>
              <a:cs typeface="Times New Roman" pitchFamily="18" charset="0"/>
            </a:endParaRPr>
          </a:p>
          <a:p>
            <a:endParaRPr lang="en-US" sz="1200" dirty="0">
              <a:solidFill>
                <a:srgbClr val="000000"/>
              </a:solidFill>
              <a:latin typeface="Times New Roman" pitchFamily="18" charset="0"/>
              <a:cs typeface="Times New Roman" pitchFamily="18" charset="0"/>
            </a:endParaRPr>
          </a:p>
          <a:p>
            <a:endParaRPr lang="en-US" dirty="0"/>
          </a:p>
        </p:txBody>
      </p:sp>
    </p:spTree>
    <p:extLst>
      <p:ext uri="{BB962C8B-B14F-4D97-AF65-F5344CB8AC3E}">
        <p14:creationId xmlns:p14="http://schemas.microsoft.com/office/powerpoint/2010/main" val="5126842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4" name="Text Box 1"/>
          <p:cNvSpPr txBox="1">
            <a:spLocks noChangeArrowheads="1"/>
          </p:cNvSpPr>
          <p:nvPr/>
        </p:nvSpPr>
        <p:spPr bwMode="auto">
          <a:xfrm>
            <a:off x="1379851" y="930434"/>
            <a:ext cx="4249112" cy="3186657"/>
          </a:xfrm>
          <a:prstGeom prst="rect">
            <a:avLst/>
          </a:prstGeom>
          <a:solidFill>
            <a:srgbClr val="FFFFFF"/>
          </a:solidFill>
          <a:ln w="9525">
            <a:solidFill>
              <a:srgbClr val="000000"/>
            </a:solidFill>
            <a:miter lim="800000"/>
            <a:headEnd/>
            <a:tailEnd/>
          </a:ln>
        </p:spPr>
        <p:txBody>
          <a:bodyPr wrap="none" lIns="91444" tIns="45723" rIns="91444" bIns="45723" anchor="ctr"/>
          <a:lstStyle/>
          <a:p>
            <a:endParaRPr lang="en-CA">
              <a:ea typeface="msmincho" charset="0"/>
              <a:cs typeface="msmincho" charset="0"/>
            </a:endParaRPr>
          </a:p>
        </p:txBody>
      </p:sp>
      <p:sp>
        <p:nvSpPr>
          <p:cNvPr id="13315" name="Rectangle 2"/>
          <p:cNvSpPr txBox="1">
            <a:spLocks noGrp="1" noChangeArrowheads="1"/>
          </p:cNvSpPr>
          <p:nvPr>
            <p:ph type="body"/>
          </p:nvPr>
        </p:nvSpPr>
        <p:spPr>
          <a:xfrm>
            <a:off x="1070218" y="4426706"/>
            <a:ext cx="4876317" cy="3534379"/>
          </a:xfrm>
          <a:noFill/>
          <a:ln/>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Also, for example, you can use </a:t>
            </a:r>
            <a:r>
              <a:rPr lang="en-US" b="0" dirty="0"/>
              <a:t>the Linux utility </a:t>
            </a:r>
            <a:r>
              <a:rPr lang="en-US" sz="1200" b="1" dirty="0">
                <a:solidFill>
                  <a:srgbClr val="000000"/>
                </a:solidFill>
                <a:latin typeface="Times New Roman" pitchFamily="18" charset="0"/>
                <a:cs typeface="Times New Roman" pitchFamily="18" charset="0"/>
              </a:rPr>
              <a:t>w</a:t>
            </a:r>
            <a:r>
              <a:rPr lang="en-US" sz="1200" b="0" dirty="0">
                <a:solidFill>
                  <a:srgbClr val="000000"/>
                </a:solidFill>
                <a:latin typeface="Times New Roman" pitchFamily="18" charset="0"/>
                <a:cs typeface="Times New Roman" pitchFamily="18" charset="0"/>
              </a:rPr>
              <a:t> to show who is logged on and what they are doing.</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b="0" dirty="0">
                <a:solidFill>
                  <a:srgbClr val="000000"/>
                </a:solidFill>
                <a:latin typeface="Times New Roman" pitchFamily="18" charset="0"/>
                <a:cs typeface="Times New Roman" pitchFamily="18" charset="0"/>
              </a:rPr>
              <a:t>Also, you can </a:t>
            </a:r>
            <a:r>
              <a:rPr lang="en-US" dirty="0"/>
              <a:t> use </a:t>
            </a:r>
            <a:r>
              <a:rPr lang="en-US" b="0" dirty="0"/>
              <a:t>the Linux utility </a:t>
            </a:r>
            <a:r>
              <a:rPr lang="en-US" sz="1200" b="1" dirty="0">
                <a:solidFill>
                  <a:srgbClr val="000000"/>
                </a:solidFill>
                <a:latin typeface="Times New Roman" pitchFamily="18" charset="0"/>
                <a:cs typeface="Times New Roman" pitchFamily="18" charset="0"/>
              </a:rPr>
              <a:t>history</a:t>
            </a:r>
            <a:r>
              <a:rPr lang="en-US" sz="1200" b="0" dirty="0">
                <a:solidFill>
                  <a:srgbClr val="000000"/>
                </a:solidFill>
                <a:latin typeface="Times New Roman" pitchFamily="18" charset="0"/>
                <a:cs typeface="Times New Roman" pitchFamily="18" charset="0"/>
              </a:rPr>
              <a:t> to </a:t>
            </a:r>
            <a:r>
              <a:rPr lang="en-US" sz="1200" b="0" i="0" kern="1200" dirty="0">
                <a:solidFill>
                  <a:schemeClr val="tx1"/>
                </a:solidFill>
                <a:effectLst/>
                <a:latin typeface="Times New Roman" pitchFamily="18" charset="0"/>
                <a:ea typeface="+mn-ea"/>
                <a:cs typeface="+mn-cs"/>
              </a:rPr>
              <a:t>show all of the last commands that have been recently used by the user. </a:t>
            </a:r>
            <a:endParaRPr lang="en-GB" sz="1200" b="0" dirty="0">
              <a:solidFill>
                <a:srgbClr val="000000"/>
              </a:solidFill>
              <a:latin typeface="Times New Roman" pitchFamily="18" charset="0"/>
              <a:cs typeface="Times New Roman" pitchFamily="18" charset="0"/>
            </a:endParaRPr>
          </a:p>
          <a:p>
            <a:r>
              <a:rPr lang="en-US" dirty="0"/>
              <a:t> </a:t>
            </a:r>
          </a:p>
        </p:txBody>
      </p:sp>
    </p:spTree>
    <p:extLst>
      <p:ext uri="{BB962C8B-B14F-4D97-AF65-F5344CB8AC3E}">
        <p14:creationId xmlns:p14="http://schemas.microsoft.com/office/powerpoint/2010/main" val="16191616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spect="1" noChangeArrowheads="1" noTextEdit="1"/>
          </p:cNvSpPr>
          <p:nvPr>
            <p:ph type="sldImg"/>
          </p:nvPr>
        </p:nvSpPr>
        <p:spPr/>
      </p:sp>
      <p:sp>
        <p:nvSpPr>
          <p:cNvPr id="14339" name="Rectangle 3"/>
          <p:cNvSpPr>
            <a:spLocks noGrp="1" noChangeArrowheads="1"/>
          </p:cNvSpPr>
          <p:nvPr>
            <p:ph type="body" idx="1"/>
          </p:nvPr>
        </p:nvSpPr>
        <p:spPr>
          <a:noFill/>
          <a:ln/>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Some live analysis tools can not be found in Windows and Linux systems. You will need external tools from some third party. For example, Windows Physical Memory Imaging Utility – </a:t>
            </a:r>
            <a:r>
              <a:rPr lang="en-US" dirty="0" err="1"/>
              <a:t>Windd</a:t>
            </a:r>
            <a:r>
              <a:rPr lang="en-US" dirty="0"/>
              <a:t> or</a:t>
            </a:r>
            <a:r>
              <a:rPr lang="en-US" b="0" dirty="0"/>
              <a:t> </a:t>
            </a:r>
            <a:r>
              <a:rPr lang="en-CA" b="0" dirty="0">
                <a:latin typeface="Times New Roman" pitchFamily="18" charset="0"/>
                <a:cs typeface="Times New Roman" pitchFamily="18" charset="0"/>
              </a:rPr>
              <a:t>Forensic Acquisition Utilities (</a:t>
            </a:r>
            <a:r>
              <a:rPr lang="en-CA" b="0" dirty="0" err="1">
                <a:latin typeface="Times New Roman" pitchFamily="18" charset="0"/>
                <a:cs typeface="Times New Roman" pitchFamily="18" charset="0"/>
              </a:rPr>
              <a:t>fau</a:t>
            </a:r>
            <a:r>
              <a:rPr lang="en-CA" b="0" dirty="0">
                <a:latin typeface="Times New Roman" pitchFamily="18" charset="0"/>
                <a:cs typeface="Times New Roman" pitchFamily="18" charset="0"/>
              </a:rPr>
              <a:t>) to image the </a:t>
            </a:r>
            <a:r>
              <a:rPr lang="en-US" b="0" dirty="0">
                <a:latin typeface="Times New Roman" pitchFamily="18" charset="0"/>
                <a:cs typeface="Times New Roman" pitchFamily="18" charset="0"/>
              </a:rPr>
              <a:t>physical memory</a:t>
            </a:r>
            <a:r>
              <a:rPr lang="en-CA" b="0" dirty="0">
                <a:latin typeface="Times New Roman" pitchFamily="18" charset="0"/>
                <a:cs typeface="Times New Roman" pitchFamily="18" charset="0"/>
              </a:rPr>
              <a:t>. Please note that in Linux system, you can use the utility dd (or </a:t>
            </a:r>
            <a:r>
              <a:rPr lang="en-CA" b="0" dirty="0" err="1">
                <a:latin typeface="Times New Roman" pitchFamily="18" charset="0"/>
                <a:cs typeface="Times New Roman" pitchFamily="18" charset="0"/>
              </a:rPr>
              <a:t>dcfldd</a:t>
            </a:r>
            <a:r>
              <a:rPr lang="en-CA" b="0" dirty="0">
                <a:latin typeface="Times New Roman" pitchFamily="18" charset="0"/>
                <a:cs typeface="Times New Roman" pitchFamily="18" charset="0"/>
              </a:rPr>
              <a:t>) to </a:t>
            </a:r>
            <a:r>
              <a:rPr lang="en-US" b="0" dirty="0">
                <a:latin typeface="Times New Roman" pitchFamily="18" charset="0"/>
                <a:cs typeface="Times New Roman" pitchFamily="18" charset="0"/>
              </a:rPr>
              <a:t>capture the contents of physical memory using a device file (e.g. /dev/mem for the physical system memory). However, many Linux distributions disable them by default for security reasons.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CA" b="0" dirty="0">
                <a:latin typeface="Times New Roman" pitchFamily="18" charset="0"/>
                <a:cs typeface="Times New Roman" pitchFamily="18" charset="0"/>
              </a:rPr>
              <a:t> </a:t>
            </a:r>
            <a:endParaRPr lang="en-US" b="0" dirty="0"/>
          </a:p>
          <a:p>
            <a:endParaRPr lang="en-US" dirty="0"/>
          </a:p>
        </p:txBody>
      </p:sp>
    </p:spTree>
    <p:extLst>
      <p:ext uri="{BB962C8B-B14F-4D97-AF65-F5344CB8AC3E}">
        <p14:creationId xmlns:p14="http://schemas.microsoft.com/office/powerpoint/2010/main" val="20884366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spect="1" noChangeArrowheads="1" noTextEdit="1"/>
          </p:cNvSpPr>
          <p:nvPr>
            <p:ph type="sldImg"/>
          </p:nvPr>
        </p:nvSpPr>
        <p:spPr/>
      </p:sp>
      <p:sp>
        <p:nvSpPr>
          <p:cNvPr id="14339" name="Rectangle 3"/>
          <p:cNvSpPr>
            <a:spLocks noGrp="1" noChangeArrowheads="1"/>
          </p:cNvSpPr>
          <p:nvPr>
            <p:ph type="body" idx="1"/>
          </p:nvPr>
        </p:nvSpPr>
        <p:spPr>
          <a:noFill/>
          <a:ln/>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Another popular memory forensics tool is </a:t>
            </a:r>
            <a:r>
              <a:rPr lang="en-US" b="1" dirty="0">
                <a:latin typeface="Times New Roman" pitchFamily="18" charset="0"/>
                <a:cs typeface="Times New Roman" pitchFamily="18" charset="0"/>
              </a:rPr>
              <a:t>The Volatility Framework</a:t>
            </a:r>
            <a:r>
              <a:rPr lang="en-US" b="0" dirty="0">
                <a:latin typeface="Times New Roman" pitchFamily="18" charset="0"/>
                <a:cs typeface="Times New Roman" pitchFamily="18" charset="0"/>
              </a:rPr>
              <a:t>, which is Volatile memory artifact extraction utility framework.</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400" b="0" dirty="0">
                <a:latin typeface="Times New Roman" pitchFamily="18" charset="0"/>
                <a:cs typeface="Times New Roman" pitchFamily="18" charset="0"/>
              </a:rPr>
              <a:t>Also, </a:t>
            </a:r>
            <a:r>
              <a:rPr lang="en-US" sz="1400" dirty="0" err="1">
                <a:latin typeface="Times New Roman" pitchFamily="18" charset="0"/>
                <a:cs typeface="Times New Roman" pitchFamily="18" charset="0"/>
              </a:rPr>
              <a:t>Foundstone</a:t>
            </a:r>
            <a:r>
              <a:rPr lang="en-US" sz="1400" dirty="0">
                <a:latin typeface="Times New Roman" pitchFamily="18" charset="0"/>
                <a:cs typeface="Times New Roman" pitchFamily="18" charset="0"/>
              </a:rPr>
              <a:t> provides a bunch of very useful Forensic Analysis Tools. For example, </a:t>
            </a:r>
            <a:r>
              <a:rPr lang="en-US" sz="1400" dirty="0" err="1">
                <a:latin typeface="Times New Roman" pitchFamily="18" charset="0"/>
                <a:cs typeface="Times New Roman" pitchFamily="18" charset="0"/>
              </a:rPr>
              <a:t>fport</a:t>
            </a:r>
            <a:r>
              <a:rPr lang="en-US" sz="1400" dirty="0">
                <a:latin typeface="Times New Roman" pitchFamily="18" charset="0"/>
                <a:cs typeface="Times New Roman" pitchFamily="18" charset="0"/>
              </a:rPr>
              <a:t> can be used to will identify the specific applications that open ports on your system.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400" b="0" dirty="0">
                <a:latin typeface="Times New Roman" pitchFamily="18" charset="0"/>
                <a:cs typeface="Times New Roman" pitchFamily="18" charset="0"/>
              </a:rPr>
              <a:t>Also, Attackers often use rootkits to hide malware on a computer in a way that allows it to persist undetected over time. When the computer is infected, a rootkit can steal data or resources, or surveil communications.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400" b="0" dirty="0">
                <a:latin typeface="Times New Roman" pitchFamily="18" charset="0"/>
                <a:cs typeface="Times New Roman" pitchFamily="18" charset="0"/>
              </a:rPr>
              <a:t>A rootkit most of the time will try to conceal the presence of the rootkit.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400" b="0" dirty="0">
                <a:latin typeface="Times New Roman" pitchFamily="18" charset="0"/>
                <a:cs typeface="Times New Roman" pitchFamily="18" charset="0"/>
              </a:rPr>
              <a:t>Often the best way to determine if a machine is infected by a rootkit is to look into the memory directly to detect rootkits, for example, using some Rootkit detection Tools. For example, The Volatility Framework provides various plugins to detect rootkit concealment techniques as well.</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400" b="0" dirty="0">
              <a:latin typeface="Times New Roman" pitchFamily="18" charset="0"/>
              <a:cs typeface="Times New Roman" pitchFamily="18" charset="0"/>
            </a:endParaRPr>
          </a:p>
        </p:txBody>
      </p:sp>
    </p:spTree>
    <p:extLst>
      <p:ext uri="{BB962C8B-B14F-4D97-AF65-F5344CB8AC3E}">
        <p14:creationId xmlns:p14="http://schemas.microsoft.com/office/powerpoint/2010/main" val="401670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file is deleted, the contents of the deleted file remain intact or unchanged on the hard disk. However, </a:t>
            </a:r>
          </a:p>
          <a:p>
            <a:r>
              <a:rPr lang="en-US" sz="1200" b="0" i="0" u="none" strike="noStrike" kern="1200" baseline="0" dirty="0">
                <a:solidFill>
                  <a:schemeClr val="tx1"/>
                </a:solidFill>
                <a:latin typeface="Times New Roman" pitchFamily="18" charset="0"/>
                <a:ea typeface="+mn-ea"/>
                <a:cs typeface="+mn-cs"/>
              </a:rPr>
              <a:t>the operating system or the file system no longer provides any means for the user to access the deleted file.</a:t>
            </a:r>
          </a:p>
          <a:p>
            <a:r>
              <a:rPr lang="en-US" dirty="0"/>
              <a:t>Let’s take a look at FAT file system as an example, a popular file system still widely used today in removable media.</a:t>
            </a:r>
          </a:p>
          <a:p>
            <a:r>
              <a:rPr lang="en-US" dirty="0"/>
              <a:t>When a file is deleted in a FAT file system, the first letter of the file name will be replaced by a special character (0xE5), indicating that this is a deleted file. Also, all the FAT table entries related to the deleted file is wiped out and zeroed out. But the file size as well as the address of the first data block are still there, not removed.</a:t>
            </a:r>
          </a:p>
          <a:p>
            <a:r>
              <a:rPr lang="en-US" dirty="0"/>
              <a:t>Therefore, </a:t>
            </a:r>
            <a:r>
              <a:rPr lang="en-US" sz="1200" b="0" i="0" u="none" strike="noStrike" kern="1200" baseline="0" dirty="0">
                <a:solidFill>
                  <a:schemeClr val="tx1"/>
                </a:solidFill>
                <a:latin typeface="Times New Roman" pitchFamily="18" charset="0"/>
                <a:ea typeface="+mn-ea"/>
                <a:cs typeface="+mn-cs"/>
              </a:rPr>
              <a:t>it is very straightforward to recover deleted files by using remaining file metadata information.</a:t>
            </a:r>
          </a:p>
          <a:p>
            <a:r>
              <a:rPr lang="en-US" sz="1200" b="0" i="0" u="none" strike="noStrike" kern="1200" baseline="0" dirty="0">
                <a:solidFill>
                  <a:schemeClr val="tx1"/>
                </a:solidFill>
                <a:latin typeface="Times New Roman" pitchFamily="18" charset="0"/>
                <a:ea typeface="+mn-ea"/>
                <a:cs typeface="+mn-cs"/>
              </a:rPr>
              <a:t>This is based on one fact that most of files are stored in contiguous space on a hard disk. </a:t>
            </a:r>
          </a:p>
          <a:p>
            <a:r>
              <a:rPr lang="en-US" sz="1200" b="0" i="0" u="none" strike="noStrike" kern="1200" baseline="0" dirty="0">
                <a:solidFill>
                  <a:schemeClr val="tx1"/>
                </a:solidFill>
                <a:latin typeface="Times New Roman" pitchFamily="18" charset="0"/>
                <a:ea typeface="+mn-ea"/>
                <a:cs typeface="+mn-cs"/>
              </a:rPr>
              <a:t>First, we scan the entire FAT file system looking for any file entries with a deletion marker (e.g. 0xE5). Then, we simply</a:t>
            </a:r>
          </a:p>
          <a:p>
            <a:r>
              <a:rPr lang="en-US" sz="1200" b="0" i="0" u="none" strike="noStrike" kern="1200" baseline="0" dirty="0">
                <a:solidFill>
                  <a:schemeClr val="tx1"/>
                </a:solidFill>
                <a:latin typeface="Times New Roman" pitchFamily="18" charset="0"/>
                <a:ea typeface="+mn-ea"/>
                <a:cs typeface="+mn-cs"/>
              </a:rPr>
              <a:t>change the first character of the file name back to its original one from 0xE5. Then,</a:t>
            </a:r>
          </a:p>
          <a:p>
            <a:r>
              <a:rPr lang="en-US" sz="1200" b="0" i="0" u="none" strike="noStrike" kern="1200" baseline="0" dirty="0">
                <a:solidFill>
                  <a:schemeClr val="tx1"/>
                </a:solidFill>
                <a:latin typeface="Times New Roman" pitchFamily="18" charset="0"/>
                <a:ea typeface="+mn-ea"/>
                <a:cs typeface="+mn-cs"/>
              </a:rPr>
              <a:t>we put back the cluster chain into FAT table since we know the starting cluster address and the file size</a:t>
            </a:r>
          </a:p>
          <a:p>
            <a:r>
              <a:rPr lang="en-US" sz="1200" b="0" i="0" u="none" strike="noStrike" kern="1200" baseline="0" dirty="0">
                <a:solidFill>
                  <a:schemeClr val="tx1"/>
                </a:solidFill>
                <a:latin typeface="Times New Roman" pitchFamily="18" charset="0"/>
                <a:ea typeface="+mn-ea"/>
                <a:cs typeface="+mn-cs"/>
              </a:rPr>
              <a:t>from the directory entry as well as the file is stored on consecutive disk blocks.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5</a:t>
            </a:fld>
            <a:endParaRPr lang="en-US" altLang="zh-CN"/>
          </a:p>
        </p:txBody>
      </p:sp>
    </p:spTree>
    <p:extLst>
      <p:ext uri="{BB962C8B-B14F-4D97-AF65-F5344CB8AC3E}">
        <p14:creationId xmlns:p14="http://schemas.microsoft.com/office/powerpoint/2010/main" val="22824050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So a popular roadmap for </a:t>
            </a:r>
            <a:r>
              <a:rPr kumimoji="0" lang="en-US" sz="1200" b="0" i="0" strike="noStrike" kern="0" cap="none" spc="0" normalizeH="0" baseline="0" noProof="0" dirty="0">
                <a:ln>
                  <a:noFill/>
                </a:ln>
                <a:solidFill>
                  <a:schemeClr val="accent2"/>
                </a:solidFill>
                <a:effectLst/>
                <a:uLnTx/>
                <a:uFillTx/>
                <a:latin typeface="Times New Roman" pitchFamily="18" charset="0"/>
                <a:ea typeface="+mn-ea"/>
                <a:cs typeface="Times New Roman" pitchFamily="18" charset="0"/>
              </a:rPr>
              <a:t>Volatile Data Acquisition and Analysis is as flows:</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strike="noStrike" kern="0" cap="none" spc="0" normalizeH="0" baseline="0" noProof="0" dirty="0">
                <a:ln>
                  <a:noFill/>
                </a:ln>
                <a:solidFill>
                  <a:schemeClr val="accent2"/>
                </a:solidFill>
                <a:effectLst/>
                <a:uLnTx/>
                <a:uFillTx/>
                <a:latin typeface="Times New Roman" pitchFamily="18" charset="0"/>
                <a:ea typeface="+mn-ea"/>
                <a:cs typeface="Times New Roman" pitchFamily="18" charset="0"/>
              </a:rPr>
              <a:t>If the computer is still active when arrived at the crime scene, you will need to </a:t>
            </a:r>
            <a:r>
              <a:rPr lang="en-US" sz="1200" b="0" i="0" kern="1200" dirty="0">
                <a:solidFill>
                  <a:schemeClr val="tx1"/>
                </a:solidFill>
                <a:effectLst/>
                <a:latin typeface="Times New Roman" pitchFamily="18" charset="0"/>
                <a:ea typeface="+mn-ea"/>
                <a:cs typeface="+mn-cs"/>
              </a:rPr>
              <a:t>acquire physical memory. Afterwards, the acquired physical memory image can be analyzed. In the end, dead analysis still has to be performed. For example,  creating the disk image and then perform volume analysis and then conduct file system analysis. </a:t>
            </a:r>
            <a:endParaRPr kumimoji="0" lang="en-US" sz="1200" b="0" i="0" strike="noStrike" kern="0" cap="none" spc="0" normalizeH="0" baseline="0" noProof="0" dirty="0">
              <a:ln>
                <a:noFill/>
              </a:ln>
              <a:solidFill>
                <a:schemeClr val="accent2"/>
              </a:solidFill>
              <a:effectLst/>
              <a:uLnTx/>
              <a:uFillTx/>
              <a:latin typeface="Times New Roman" pitchFamily="18" charset="0"/>
              <a:ea typeface="+mn-ea"/>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sz="1200" b="1" i="0" strike="noStrike" kern="0" cap="none" spc="0" normalizeH="0" baseline="0" noProof="0" dirty="0">
              <a:ln>
                <a:noFill/>
              </a:ln>
              <a:solidFill>
                <a:schemeClr val="accent2"/>
              </a:solidFill>
              <a:effectLst/>
              <a:uLnTx/>
              <a:uFillTx/>
              <a:latin typeface="Times New Roman" pitchFamily="18" charset="0"/>
              <a:ea typeface="+mn-ea"/>
              <a:cs typeface="Times New Roman" pitchFamily="18" charset="0"/>
            </a:endParaRP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51</a:t>
            </a:fld>
            <a:endParaRPr lang="en-US" altLang="zh-CN"/>
          </a:p>
        </p:txBody>
      </p:sp>
    </p:spTree>
    <p:extLst>
      <p:ext uri="{BB962C8B-B14F-4D97-AF65-F5344CB8AC3E}">
        <p14:creationId xmlns:p14="http://schemas.microsoft.com/office/powerpoint/2010/main" val="20254164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After you have created a </a:t>
            </a:r>
            <a:r>
              <a:rPr lang="en-US" sz="1200" b="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physical memory image, </a:t>
            </a:r>
            <a:r>
              <a:rPr lang="en-US" dirty="0"/>
              <a:t>you can conduct a forensic analysis on the </a:t>
            </a:r>
            <a:r>
              <a:rPr lang="en-US" sz="1200" b="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physical memory image</a:t>
            </a:r>
            <a:r>
              <a:rPr lang="en-US" dirty="0"/>
              <a:t> using different analysis techniques, including Keyword Searching, File Signature Search, display or view data, </a:t>
            </a:r>
            <a:r>
              <a:rPr lang="en-US" sz="1200" dirty="0">
                <a:latin typeface="Times New Roman" pitchFamily="18" charset="0"/>
                <a:cs typeface="Times New Roman" pitchFamily="18" charset="0"/>
              </a:rPr>
              <a:t>parse and extract useful information from the memory (e.g., reconstructs a process list)</a:t>
            </a:r>
            <a:r>
              <a:rPr lang="en-US" dirty="0"/>
              <a:t>.</a:t>
            </a:r>
          </a:p>
          <a:p>
            <a:r>
              <a:rPr lang="en-US" dirty="0"/>
              <a:t>Also, you can carve out the files in the memory.</a:t>
            </a: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52</a:t>
            </a:fld>
            <a:endParaRPr lang="en-US" altLang="zh-CN"/>
          </a:p>
        </p:txBody>
      </p:sp>
    </p:spTree>
    <p:extLst>
      <p:ext uri="{BB962C8B-B14F-4D97-AF65-F5344CB8AC3E}">
        <p14:creationId xmlns:p14="http://schemas.microsoft.com/office/powerpoint/2010/main" val="17884161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Volatile Data Acquisition  can be Hardware-based method and Software-based method.</a:t>
            </a:r>
          </a:p>
          <a:p>
            <a:r>
              <a:rPr lang="en-US" dirty="0"/>
              <a:t>However, Software-based ones have one big disadvantage: it will alter memory, and as a result, it may overwrite some evidence.</a:t>
            </a:r>
          </a:p>
          <a:p>
            <a:r>
              <a:rPr lang="en-US" dirty="0"/>
              <a:t>But Hardware-based methods, which accesses memory directly to copy contents of physical memory, is also not perfect. It needs hardware devices or interface support. For example, you need to use Firewire interface to dump the system RAM of a target machine. </a:t>
            </a:r>
          </a:p>
          <a:p>
            <a:r>
              <a:rPr lang="en-US" dirty="0"/>
              <a:t>No matter which data Acquisition method you want to use, you must realize that both can be cheated. For example, the suspects may modify their computer's hardware (Firewire interface) or kernel module for memory access.</a:t>
            </a: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53</a:t>
            </a:fld>
            <a:endParaRPr lang="en-US" altLang="zh-CN"/>
          </a:p>
        </p:txBody>
      </p:sp>
    </p:spTree>
    <p:extLst>
      <p:ext uri="{BB962C8B-B14F-4D97-AF65-F5344CB8AC3E}">
        <p14:creationId xmlns:p14="http://schemas.microsoft.com/office/powerpoint/2010/main" val="8476557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This is a standard </a:t>
            </a:r>
            <a:r>
              <a:rPr lang="en-US" sz="1200" b="0" kern="0" dirty="0">
                <a:solidFill>
                  <a:schemeClr val="accent2"/>
                </a:solidFill>
                <a:latin typeface="Times New Roman" pitchFamily="18" charset="0"/>
                <a:ea typeface="+mn-ea"/>
                <a:cs typeface="Times New Roman" pitchFamily="18" charset="0"/>
              </a:rPr>
              <a:t>Volatile Data Collection Process.</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sz="1200" b="0" i="0" strike="noStrike" kern="0" cap="none" spc="0" normalizeH="0" baseline="0" noProof="0" dirty="0">
              <a:ln>
                <a:noFill/>
              </a:ln>
              <a:solidFill>
                <a:schemeClr val="accent2"/>
              </a:solidFill>
              <a:effectLst/>
              <a:uLnTx/>
              <a:uFillTx/>
              <a:latin typeface="Times New Roman" pitchFamily="18" charset="0"/>
              <a:ea typeface="+mn-ea"/>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Nevertheless, the key to a successful </a:t>
            </a:r>
            <a:r>
              <a:rPr lang="en-US" sz="1200" b="0" kern="0" dirty="0">
                <a:solidFill>
                  <a:schemeClr val="accent2"/>
                </a:solidFill>
                <a:latin typeface="Times New Roman" pitchFamily="18" charset="0"/>
                <a:ea typeface="+mn-ea"/>
                <a:cs typeface="Times New Roman" pitchFamily="18" charset="0"/>
              </a:rPr>
              <a:t>volatile data collection</a:t>
            </a:r>
            <a:r>
              <a:rPr lang="en-US" b="0" dirty="0"/>
              <a:t> is to document all your activities. This is very critical.</a:t>
            </a: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54</a:t>
            </a:fld>
            <a:endParaRPr lang="en-US" altLang="zh-CN"/>
          </a:p>
        </p:txBody>
      </p:sp>
    </p:spTree>
    <p:extLst>
      <p:ext uri="{BB962C8B-B14F-4D97-AF65-F5344CB8AC3E}">
        <p14:creationId xmlns:p14="http://schemas.microsoft.com/office/powerpoint/2010/main" val="22037896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Next, we will do some case studies about Volatile Data Forensic Analysis. First, we take a look at a quick look at data </a:t>
            </a:r>
            <a:r>
              <a:rPr lang="en-US" sz="1200" b="0" kern="0" dirty="0">
                <a:solidFill>
                  <a:schemeClr val="tx2"/>
                </a:solidFill>
                <a:effectLst>
                  <a:outerShdw blurRad="38100" dist="38100" dir="2700000" algn="tl">
                    <a:srgbClr val="000000">
                      <a:alpha val="43137"/>
                    </a:srgbClr>
                  </a:outerShdw>
                </a:effectLst>
                <a:latin typeface="Times New Roman" pitchFamily="18" charset="0"/>
                <a:ea typeface="+mn-ea"/>
                <a:cs typeface="Times New Roman" pitchFamily="18" charset="0"/>
              </a:rPr>
              <a:t>acquisition, particularly, how to capture</a:t>
            </a:r>
            <a:r>
              <a:rPr lang="en-US" b="0" dirty="0"/>
              <a:t> the contents of physical memory using software-based methods, for example, using dd or </a:t>
            </a:r>
            <a:r>
              <a:rPr lang="en-US" b="0" dirty="0" err="1"/>
              <a:t>dcfldd</a:t>
            </a:r>
            <a:r>
              <a:rPr lang="en-US" b="0" dirty="0"/>
              <a:t> in Linux.</a:t>
            </a: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55</a:t>
            </a:fld>
            <a:endParaRPr lang="en-US" altLang="zh-CN"/>
          </a:p>
        </p:txBody>
      </p:sp>
    </p:spTree>
    <p:extLst>
      <p:ext uri="{BB962C8B-B14F-4D97-AF65-F5344CB8AC3E}">
        <p14:creationId xmlns:p14="http://schemas.microsoft.com/office/powerpoint/2010/main" val="37781617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t>
            </a:r>
            <a:r>
              <a:rPr lang="en-US" sz="1200" b="0" kern="0" dirty="0">
                <a:solidFill>
                  <a:schemeClr val="tx2"/>
                </a:solidFill>
                <a:effectLst>
                  <a:outerShdw blurRad="38100" dist="38100" dir="2700000" algn="tl">
                    <a:srgbClr val="000000">
                      <a:alpha val="43137"/>
                    </a:srgbClr>
                  </a:outerShdw>
                </a:effectLst>
                <a:latin typeface="Times New Roman" pitchFamily="18" charset="0"/>
                <a:ea typeface="+mn-ea"/>
                <a:cs typeface="Times New Roman" pitchFamily="18" charset="0"/>
              </a:rPr>
              <a:t>capturing</a:t>
            </a:r>
            <a:r>
              <a:rPr lang="en-US" b="0" dirty="0"/>
              <a:t> the contents of physical memory using software-based methods, for example, using dd or </a:t>
            </a:r>
            <a:r>
              <a:rPr lang="en-US" b="0" dirty="0" err="1"/>
              <a:t>dcfldd</a:t>
            </a:r>
            <a:r>
              <a:rPr lang="en-US" b="0" dirty="0"/>
              <a:t> in Linux, you must be a super user.</a:t>
            </a:r>
          </a:p>
          <a:p>
            <a:r>
              <a:rPr lang="en-US" b="0" dirty="0"/>
              <a:t>This is an example of using </a:t>
            </a:r>
            <a:r>
              <a:rPr lang="en-US" b="0" dirty="0" err="1"/>
              <a:t>dcfldd</a:t>
            </a:r>
            <a:r>
              <a:rPr lang="en-US" b="0" dirty="0"/>
              <a:t>.</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56</a:t>
            </a:fld>
            <a:endParaRPr lang="en-US" altLang="zh-CN"/>
          </a:p>
        </p:txBody>
      </p:sp>
    </p:spTree>
    <p:extLst>
      <p:ext uri="{BB962C8B-B14F-4D97-AF65-F5344CB8AC3E}">
        <p14:creationId xmlns:p14="http://schemas.microsoft.com/office/powerpoint/2010/main" val="41842377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After you have a physical memory image, you can use the </a:t>
            </a:r>
            <a:r>
              <a:rPr lang="en-US" sz="1200" b="0" kern="0" dirty="0">
                <a:solidFill>
                  <a:schemeClr val="tx2"/>
                </a:solidFill>
                <a:effectLst>
                  <a:outerShdw blurRad="38100" dist="38100" dir="2700000" algn="tl">
                    <a:srgbClr val="000000">
                      <a:alpha val="43137"/>
                    </a:srgbClr>
                  </a:outerShdw>
                </a:effectLst>
                <a:latin typeface="Times New Roman" pitchFamily="18" charset="0"/>
                <a:ea typeface="+mn-ea"/>
                <a:cs typeface="Times New Roman" pitchFamily="18" charset="0"/>
              </a:rPr>
              <a:t>Keyword Search technique to search for known keywords in the image. Remember what we did before: </a:t>
            </a:r>
          </a:p>
          <a:p>
            <a:r>
              <a:rPr lang="en-US" dirty="0"/>
              <a:t>The memory image is a bunch of binary data. Therefore, we also first need to extract printable data from a binary memory image, for example, using TSK’s </a:t>
            </a:r>
            <a:r>
              <a:rPr lang="en-US" b="1" dirty="0" err="1"/>
              <a:t>srch_strings</a:t>
            </a:r>
            <a:r>
              <a:rPr lang="en-US" dirty="0"/>
              <a:t> command. Afterwards, we can search the keyword within the output .</a:t>
            </a:r>
            <a:r>
              <a:rPr lang="en-US" dirty="0" err="1"/>
              <a:t>asc</a:t>
            </a:r>
            <a:r>
              <a:rPr lang="en-US" dirty="0"/>
              <a:t> file from  TSK’s </a:t>
            </a:r>
            <a:r>
              <a:rPr lang="en-US" b="1" dirty="0" err="1"/>
              <a:t>srch_strings</a:t>
            </a:r>
            <a:r>
              <a:rPr lang="en-US" dirty="0"/>
              <a:t> command.</a:t>
            </a: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57</a:t>
            </a:fld>
            <a:endParaRPr lang="en-US" altLang="zh-CN"/>
          </a:p>
        </p:txBody>
      </p:sp>
    </p:spTree>
    <p:extLst>
      <p:ext uri="{BB962C8B-B14F-4D97-AF65-F5344CB8AC3E}">
        <p14:creationId xmlns:p14="http://schemas.microsoft.com/office/powerpoint/2010/main" val="40980455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 will introduce a popular </a:t>
            </a:r>
            <a:r>
              <a:rPr lang="en-US" b="0" dirty="0"/>
              <a:t>volatile data forensic analysis tool: The </a:t>
            </a:r>
            <a:r>
              <a:rPr lang="en-US" b="1" dirty="0"/>
              <a:t>Volatility Framework</a:t>
            </a:r>
            <a:r>
              <a:rPr lang="en-US" b="0" dirty="0"/>
              <a:t>, which is an open source memory analysis framework that works on memory dumps from OS X, Windows, Linux, and Android.</a:t>
            </a:r>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58</a:t>
            </a:fld>
            <a:endParaRPr lang="en-US" altLang="zh-CN"/>
          </a:p>
        </p:txBody>
      </p:sp>
    </p:spTree>
    <p:extLst>
      <p:ext uri="{BB962C8B-B14F-4D97-AF65-F5344CB8AC3E}">
        <p14:creationId xmlns:p14="http://schemas.microsoft.com/office/powerpoint/2010/main" val="16741897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it provides the extraction capabilities for a memory image to display the image date and time, a list of running processes. </a:t>
            </a: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59</a:t>
            </a:fld>
            <a:endParaRPr lang="en-US" altLang="zh-CN"/>
          </a:p>
        </p:txBody>
      </p:sp>
    </p:spTree>
    <p:extLst>
      <p:ext uri="{BB962C8B-B14F-4D97-AF65-F5344CB8AC3E}">
        <p14:creationId xmlns:p14="http://schemas.microsoft.com/office/powerpoint/2010/main" val="1132024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 us play a little bit with an </a:t>
            </a:r>
            <a:r>
              <a:rPr lang="en-US" sz="1200" kern="0" dirty="0">
                <a:latin typeface="Times New Roman" panose="02020603050405020304" pitchFamily="18" charset="0"/>
                <a:cs typeface="Times New Roman" panose="02020603050405020304" pitchFamily="18" charset="0"/>
              </a:rPr>
              <a:t>example</a:t>
            </a:r>
            <a:r>
              <a:rPr lang="en-US" sz="1200" b="0" kern="0" dirty="0">
                <a:latin typeface="Times New Roman" panose="02020603050405020304" pitchFamily="18" charset="0"/>
                <a:cs typeface="Times New Roman" panose="02020603050405020304" pitchFamily="18" charset="0"/>
              </a:rPr>
              <a:t> volatile memory image.</a:t>
            </a:r>
            <a:endParaRPr lang="en-US" b="0"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60</a:t>
            </a:fld>
            <a:endParaRPr lang="en-US" altLang="zh-CN"/>
          </a:p>
        </p:txBody>
      </p:sp>
    </p:spTree>
    <p:extLst>
      <p:ext uri="{BB962C8B-B14F-4D97-AF65-F5344CB8AC3E}">
        <p14:creationId xmlns:p14="http://schemas.microsoft.com/office/powerpoint/2010/main" val="2877727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sometimes the file system metadata information could be gone, for example, when you format a hard disk partition. Then, the only thing left for us is the file contents. </a:t>
            </a:r>
          </a:p>
          <a:p>
            <a:r>
              <a:rPr lang="en-US" dirty="0"/>
              <a:t>As a result, the traditional file recovery methods that make use of file system structure presented on storage devices become ineffective when the file system structure is corrupted or damaged, a task easily accomplished by a savvy criminal with freely available tools.</a:t>
            </a:r>
          </a:p>
          <a:p>
            <a:r>
              <a:rPr lang="en-US" dirty="0"/>
              <a:t>Since the file contents still exit, so it is possible to recover the deleted file.</a:t>
            </a: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6</a:t>
            </a:fld>
            <a:endParaRPr lang="en-US" altLang="zh-CN"/>
          </a:p>
        </p:txBody>
      </p:sp>
    </p:spTree>
    <p:extLst>
      <p:ext uri="{BB962C8B-B14F-4D97-AF65-F5344CB8AC3E}">
        <p14:creationId xmlns:p14="http://schemas.microsoft.com/office/powerpoint/2010/main" val="38534700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the option </a:t>
            </a:r>
            <a:r>
              <a:rPr lang="en-US" dirty="0" err="1"/>
              <a:t>pslist</a:t>
            </a:r>
            <a:r>
              <a:rPr lang="en-US" dirty="0"/>
              <a:t> to list the currently running process from this memory image.</a:t>
            </a: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61</a:t>
            </a:fld>
            <a:endParaRPr lang="en-US" altLang="zh-CN"/>
          </a:p>
        </p:txBody>
      </p:sp>
    </p:spTree>
    <p:extLst>
      <p:ext uri="{BB962C8B-B14F-4D97-AF65-F5344CB8AC3E}">
        <p14:creationId xmlns:p14="http://schemas.microsoft.com/office/powerpoint/2010/main" val="9832790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Also, you can use the option connections to show the list of open connections from this memory image.</a:t>
            </a: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62</a:t>
            </a:fld>
            <a:endParaRPr lang="en-US" altLang="zh-CN"/>
          </a:p>
        </p:txBody>
      </p:sp>
    </p:spTree>
    <p:extLst>
      <p:ext uri="{BB962C8B-B14F-4D97-AF65-F5344CB8AC3E}">
        <p14:creationId xmlns:p14="http://schemas.microsoft.com/office/powerpoint/2010/main" val="28035034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we have a problem: sometimes we don’t have a clue what a process is if we look at the name of a process.</a:t>
            </a:r>
          </a:p>
          <a:p>
            <a:r>
              <a:rPr lang="en-US" dirty="0"/>
              <a:t>[click]</a:t>
            </a:r>
          </a:p>
          <a:p>
            <a:r>
              <a:rPr lang="en-US" dirty="0"/>
              <a:t>For example, what is Fast.exe?</a:t>
            </a: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63</a:t>
            </a:fld>
            <a:endParaRPr lang="en-US" altLang="zh-CN"/>
          </a:p>
        </p:txBody>
      </p:sp>
    </p:spTree>
    <p:extLst>
      <p:ext uri="{BB962C8B-B14F-4D97-AF65-F5344CB8AC3E}">
        <p14:creationId xmlns:p14="http://schemas.microsoft.com/office/powerpoint/2010/main" val="16284871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can go to ProcessLibrary.com, and find out information about processes and DLLs running or found on Windows PCs.</a:t>
            </a: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64</a:t>
            </a:fld>
            <a:endParaRPr lang="en-US" altLang="zh-CN"/>
          </a:p>
        </p:txBody>
      </p:sp>
    </p:spTree>
    <p:extLst>
      <p:ext uri="{BB962C8B-B14F-4D97-AF65-F5344CB8AC3E}">
        <p14:creationId xmlns:p14="http://schemas.microsoft.com/office/powerpoint/2010/main" val="12520308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be surprised that there are a lot of files in your physical memory. For example, the images you've downloaded from the websites.</a:t>
            </a: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65</a:t>
            </a:fld>
            <a:endParaRPr lang="en-US" altLang="zh-CN"/>
          </a:p>
        </p:txBody>
      </p:sp>
    </p:spTree>
    <p:extLst>
      <p:ext uri="{BB962C8B-B14F-4D97-AF65-F5344CB8AC3E}">
        <p14:creationId xmlns:p14="http://schemas.microsoft.com/office/powerpoint/2010/main" val="40058087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computer memory doesn’t have any file system structure. However, we can use file carving techniques to recover these files cached in the memory.</a:t>
            </a:r>
          </a:p>
          <a:p>
            <a:r>
              <a:rPr lang="en-US" dirty="0"/>
              <a:t>For example, using scalpel.</a:t>
            </a: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66</a:t>
            </a:fld>
            <a:endParaRPr lang="en-US" altLang="zh-CN"/>
          </a:p>
        </p:txBody>
      </p:sp>
    </p:spTree>
    <p:extLst>
      <p:ext uri="{BB962C8B-B14F-4D97-AF65-F5344CB8AC3E}">
        <p14:creationId xmlns:p14="http://schemas.microsoft.com/office/powerpoint/2010/main" val="17037155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a:defRPr/>
            </a:pPr>
            <a:fld id="{781C1C62-3985-4B7D-BC01-3F24EDD08878}" type="slidenum">
              <a:rPr lang="zh-CN" altLang="en-US" smtClean="0"/>
              <a:pPr>
                <a:defRPr/>
              </a:pPr>
              <a:t>67</a:t>
            </a:fld>
            <a:endParaRPr lang="en-US" altLang="zh-CN"/>
          </a:p>
        </p:txBody>
      </p:sp>
    </p:spTree>
    <p:extLst>
      <p:ext uri="{BB962C8B-B14F-4D97-AF65-F5344CB8AC3E}">
        <p14:creationId xmlns:p14="http://schemas.microsoft.com/office/powerpoint/2010/main" val="2664318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more sophisticated data recovery solution which does not rely of the file system structure is therefore necessary. These new and sophisticated solutions are collectively known as file carving. File Carving is the process of reassembling computer files from fragments (or data blocks) in the absence of file system metadata. It is known as application-based file recovery, data carving, signature-based data recovery.</a:t>
            </a:r>
          </a:p>
          <a:p>
            <a:r>
              <a:rPr lang="en-US" dirty="0"/>
              <a:t>It will be the last ditch technique we will resort to in order to recover the deleted data.</a:t>
            </a: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7</a:t>
            </a:fld>
            <a:endParaRPr lang="en-US" altLang="zh-CN"/>
          </a:p>
        </p:txBody>
      </p:sp>
    </p:spTree>
    <p:extLst>
      <p:ext uri="{BB962C8B-B14F-4D97-AF65-F5344CB8AC3E}">
        <p14:creationId xmlns:p14="http://schemas.microsoft.com/office/powerpoint/2010/main" val="3721077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take a look at a reality. We install many applications on our computers, for example, Microsoft Word. Each application is associated with one specific file format, for example, we can use Microsoft Word to open Word documents.</a:t>
            </a:r>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8</a:t>
            </a:fld>
            <a:endParaRPr lang="en-US" altLang="zh-CN"/>
          </a:p>
        </p:txBody>
      </p:sp>
    </p:spTree>
    <p:extLst>
      <p:ext uri="{BB962C8B-B14F-4D97-AF65-F5344CB8AC3E}">
        <p14:creationId xmlns:p14="http://schemas.microsoft.com/office/powerpoint/2010/main" val="4275006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file types have well-known values in an end of file (footer) or beginning of file (header).</a:t>
            </a:r>
          </a:p>
          <a:p>
            <a:r>
              <a:rPr lang="en-US" dirty="0"/>
              <a:t>Also, many files are stored contiguously on hard disk, and are not broken apart. </a:t>
            </a:r>
          </a:p>
          <a:p>
            <a:r>
              <a:rPr lang="en-US" dirty="0"/>
              <a:t>Now, it becomes very easy to recover these files if they are deleted or lost: we first look at a file header, and then look for its corresponding footer. If found, we extract the data from the header to the footer, and save them into a file. This will be the recovered deleted file. This approach is also known as Header-footer carving.</a:t>
            </a:r>
          </a:p>
          <a:p>
            <a:r>
              <a:rPr lang="en-US" dirty="0"/>
              <a:t>For example, A JPEG file has a unique header starting with \</a:t>
            </a:r>
            <a:r>
              <a:rPr lang="en-US" dirty="0" err="1"/>
              <a:t>xff</a:t>
            </a:r>
            <a:r>
              <a:rPr lang="en-US" dirty="0"/>
              <a:t>\xd8\</a:t>
            </a:r>
            <a:r>
              <a:rPr lang="en-US" dirty="0" err="1"/>
              <a:t>xff</a:t>
            </a:r>
            <a:r>
              <a:rPr lang="en-US" dirty="0"/>
              <a:t>\xe0\x00\x10 and a unique footer \</a:t>
            </a:r>
            <a:r>
              <a:rPr lang="en-US" dirty="0" err="1"/>
              <a:t>xff</a:t>
            </a:r>
            <a:r>
              <a:rPr lang="en-US" dirty="0"/>
              <a:t>\xd9.</a:t>
            </a:r>
          </a:p>
          <a:p>
            <a:r>
              <a:rPr lang="en-US" dirty="0"/>
              <a:t>If we find the header in hard disk sector 85, and the footer in hard disk sector 88, respectively. Blocks of raw data that can be carved to find a JPEG picture in sectors 85 to 88.</a:t>
            </a:r>
          </a:p>
          <a:p>
            <a:endParaRPr lang="en-US" dirty="0"/>
          </a:p>
        </p:txBody>
      </p:sp>
      <p:sp>
        <p:nvSpPr>
          <p:cNvPr id="4" name="Slide Number Placeholder 3"/>
          <p:cNvSpPr>
            <a:spLocks noGrp="1"/>
          </p:cNvSpPr>
          <p:nvPr>
            <p:ph type="sldNum" sz="quarter" idx="5"/>
          </p:nvPr>
        </p:nvSpPr>
        <p:spPr/>
        <p:txBody>
          <a:bodyPr/>
          <a:lstStyle/>
          <a:p>
            <a:pPr>
              <a:defRPr/>
            </a:pPr>
            <a:fld id="{781C1C62-3985-4B7D-BC01-3F24EDD08878}" type="slidenum">
              <a:rPr lang="zh-CN" altLang="en-US" smtClean="0"/>
              <a:pPr>
                <a:defRPr/>
              </a:pPr>
              <a:t>9</a:t>
            </a:fld>
            <a:endParaRPr lang="en-US" altLang="zh-CN"/>
          </a:p>
        </p:txBody>
      </p:sp>
    </p:spTree>
    <p:extLst>
      <p:ext uri="{BB962C8B-B14F-4D97-AF65-F5344CB8AC3E}">
        <p14:creationId xmlns:p14="http://schemas.microsoft.com/office/powerpoint/2010/main" val="65028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a:ln/>
        </p:spPr>
        <p:txBody>
          <a:bodyPr/>
          <a:lstStyle>
            <a:lvl1pPr>
              <a:defRPr/>
            </a:lvl1pPr>
          </a:lstStyle>
          <a:p>
            <a:pPr>
              <a:defRPr/>
            </a:pPr>
            <a:fld id="{FC20A6E7-7DE0-4D93-BA11-C1840C829E70}" type="slidenum">
              <a:rPr lang="zh-CN" altLang="en-US"/>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a:ln/>
        </p:spPr>
        <p:txBody>
          <a:bodyPr/>
          <a:lstStyle>
            <a:lvl1pPr>
              <a:defRPr/>
            </a:lvl1pPr>
          </a:lstStyle>
          <a:p>
            <a:pPr>
              <a:defRPr/>
            </a:pPr>
            <a:fld id="{A11E7E82-96AE-4C47-B5C6-4E4AADD33C69}" type="slidenum">
              <a:rPr lang="zh-CN" altLang="en-US"/>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362700" y="228600"/>
            <a:ext cx="1943100" cy="60198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33400" y="228600"/>
            <a:ext cx="5676900" cy="60198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a:ln/>
        </p:spPr>
        <p:txBody>
          <a:bodyPr/>
          <a:lstStyle>
            <a:lvl1pPr>
              <a:defRPr/>
            </a:lvl1pPr>
          </a:lstStyle>
          <a:p>
            <a:pPr>
              <a:defRPr/>
            </a:pPr>
            <a:fld id="{E5D86978-CD24-4A2A-BC96-DBE50B3A65BD}" type="slidenum">
              <a:rPr lang="zh-CN" altLang="en-US"/>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33400" y="2286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533400" y="1600200"/>
            <a:ext cx="3810000" cy="4648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495800" y="1600200"/>
            <a:ext cx="3810000" cy="4648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a:ln/>
        </p:spPr>
        <p:txBody>
          <a:bodyPr/>
          <a:lstStyle>
            <a:lvl1pPr>
              <a:defRPr/>
            </a:lvl1pPr>
          </a:lstStyle>
          <a:p>
            <a:pPr>
              <a:defRPr/>
            </a:pPr>
            <a:fld id="{58927B82-1D0F-4327-8B0B-C89A5DDD69C6}" type="slidenum">
              <a:rPr lang="zh-CN" altLang="en-US"/>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33400" y="2286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533400" y="1600200"/>
            <a:ext cx="3810000" cy="4648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495800" y="1600200"/>
            <a:ext cx="3810000" cy="22479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495800" y="4000500"/>
            <a:ext cx="3810000" cy="22479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8" name="Rectangle 6"/>
          <p:cNvSpPr>
            <a:spLocks noGrp="1" noChangeArrowheads="1"/>
          </p:cNvSpPr>
          <p:nvPr>
            <p:ph type="sldNum" sz="quarter" idx="12"/>
          </p:nvPr>
        </p:nvSpPr>
        <p:spPr>
          <a:ln/>
        </p:spPr>
        <p:txBody>
          <a:bodyPr/>
          <a:lstStyle>
            <a:lvl1pPr>
              <a:defRPr/>
            </a:lvl1pPr>
          </a:lstStyle>
          <a:p>
            <a:pPr>
              <a:defRPr/>
            </a:pPr>
            <a:fld id="{AC8D2FC0-C7CA-45B1-A849-3A7637DEE9A6}" type="slidenum">
              <a:rPr lang="zh-CN" altLang="en-US"/>
              <a:pPr>
                <a:defRPr/>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a:t>Click to edit Master title style</a:t>
            </a:r>
            <a:endParaRPr lang="en-CA"/>
          </a:p>
        </p:txBody>
      </p:sp>
      <p:sp>
        <p:nvSpPr>
          <p:cNvPr id="3" name="ClipArt Placeholder 2"/>
          <p:cNvSpPr>
            <a:spLocks noGrp="1"/>
          </p:cNvSpPr>
          <p:nvPr>
            <p:ph type="clipArt" sz="half" idx="1"/>
          </p:nvPr>
        </p:nvSpPr>
        <p:spPr>
          <a:xfrm>
            <a:off x="533400" y="1600200"/>
            <a:ext cx="3810000" cy="4648200"/>
          </a:xfrm>
        </p:spPr>
        <p:txBody>
          <a:bodyPr/>
          <a:lstStyle/>
          <a:p>
            <a:pPr lvl="0"/>
            <a:endParaRPr lang="en-CA" noProof="0"/>
          </a:p>
        </p:txBody>
      </p:sp>
      <p:sp>
        <p:nvSpPr>
          <p:cNvPr id="4" name="Text Placeholder 3"/>
          <p:cNvSpPr>
            <a:spLocks noGrp="1"/>
          </p:cNvSpPr>
          <p:nvPr>
            <p:ph type="body" sz="half" idx="2"/>
          </p:nvPr>
        </p:nvSpPr>
        <p:spPr>
          <a:xfrm>
            <a:off x="4495800" y="1600200"/>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a:ln/>
        </p:spPr>
        <p:txBody>
          <a:bodyPr/>
          <a:lstStyle>
            <a:lvl1pPr>
              <a:defRPr/>
            </a:lvl1pPr>
          </a:lstStyle>
          <a:p>
            <a:pPr>
              <a:defRPr/>
            </a:pPr>
            <a:fld id="{9E377073-D518-4144-B8D1-FEA7A466417B}" type="slidenum">
              <a:rPr lang="zh-CN" altLang="en-US"/>
              <a:pPr>
                <a:defRPr/>
              </a:pPr>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533400" y="228600"/>
            <a:ext cx="7772400" cy="601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r>
              <a:rPr lang="en-US"/>
              <a:t>Network Security</a:t>
            </a:r>
          </a:p>
        </p:txBody>
      </p:sp>
      <p:sp>
        <p:nvSpPr>
          <p:cNvPr id="5" name="Slide Number Placeholder 4"/>
          <p:cNvSpPr>
            <a:spLocks noGrp="1"/>
          </p:cNvSpPr>
          <p:nvPr>
            <p:ph type="sldNum" sz="quarter" idx="12"/>
          </p:nvPr>
        </p:nvSpPr>
        <p:spPr/>
        <p:txBody>
          <a:bodyPr/>
          <a:lstStyle>
            <a:lvl1pPr>
              <a:defRPr/>
            </a:lvl1pPr>
          </a:lstStyle>
          <a:p>
            <a:pPr>
              <a:defRPr/>
            </a:pPr>
            <a:fld id="{1B6C148D-A780-45FC-BFCE-5F62921F7EFC}" type="slidenum">
              <a:rPr lang="en-US"/>
              <a:pPr>
                <a:defRPr/>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a:t>Click to edit Master title style</a:t>
            </a:r>
          </a:p>
        </p:txBody>
      </p:sp>
      <p:sp>
        <p:nvSpPr>
          <p:cNvPr id="3" name="Table Placeholder 2"/>
          <p:cNvSpPr>
            <a:spLocks noGrp="1"/>
          </p:cNvSpPr>
          <p:nvPr>
            <p:ph type="tbl" idx="1"/>
          </p:nvPr>
        </p:nvSpPr>
        <p:spPr>
          <a:xfrm>
            <a:off x="533400" y="1600200"/>
            <a:ext cx="7772400" cy="4648200"/>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a:ln/>
        </p:spPr>
        <p:txBody>
          <a:bodyPr/>
          <a:lstStyle>
            <a:lvl1pPr>
              <a:defRPr/>
            </a:lvl1pPr>
          </a:lstStyle>
          <a:p>
            <a:pPr>
              <a:defRPr/>
            </a:pPr>
            <a:fld id="{39150E65-A3AA-45C4-B280-3D3C05CD1008}" type="slidenum">
              <a:rPr lang="zh-CN" altLang="en-US"/>
              <a:pPr>
                <a:defRPr/>
              </a:pPr>
              <a:t>‹#›</a:t>
            </a:fld>
            <a:endParaRPr lang="en-US" altLang="zh-CN"/>
          </a:p>
        </p:txBody>
      </p:sp>
    </p:spTree>
    <p:extLst>
      <p:ext uri="{BB962C8B-B14F-4D97-AF65-F5344CB8AC3E}">
        <p14:creationId xmlns:p14="http://schemas.microsoft.com/office/powerpoint/2010/main" val="1276016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lang="zh-CN" altLang="en-US" sz="4000" u="sng" dirty="0">
                <a:solidFill>
                  <a:schemeClr val="accent2"/>
                </a:solidFill>
                <a:latin typeface="+mj-lt"/>
                <a:ea typeface="宋体" charset="-122"/>
                <a:cs typeface="+mj-cs"/>
              </a:defRPr>
            </a:lvl1pPr>
          </a:lstStyle>
          <a:p>
            <a:r>
              <a:rPr lang="zh-CN" altLang="en-US" dirty="0"/>
              <a:t>单击此处编辑母版标题样式</a:t>
            </a:r>
          </a:p>
        </p:txBody>
      </p:sp>
      <p:sp>
        <p:nvSpPr>
          <p:cNvPr id="3" name="内容占位符 2"/>
          <p:cNvSpPr>
            <a:spLocks noGrp="1"/>
          </p:cNvSpPr>
          <p:nvPr>
            <p:ph idx="1"/>
          </p:nvPr>
        </p:nvSpPr>
        <p:spPr/>
        <p:txBody>
          <a:bodyPr/>
          <a:lstStyle>
            <a:lvl1pPr>
              <a:spcAft>
                <a:spcPts val="1200"/>
              </a:spcAft>
              <a:defRPr/>
            </a:lvl1pPr>
            <a:lvl2pPr>
              <a:spcAft>
                <a:spcPts val="600"/>
              </a:spcAft>
              <a:defRPr/>
            </a:lvl2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a:ln/>
        </p:spPr>
        <p:txBody>
          <a:bodyPr/>
          <a:lstStyle>
            <a:lvl1pPr>
              <a:defRPr/>
            </a:lvl1pPr>
          </a:lstStyle>
          <a:p>
            <a:pPr>
              <a:defRPr/>
            </a:pPr>
            <a:fld id="{FDEF4AB8-EBD9-4FDD-BB48-A030665EC33D}" type="slidenum">
              <a:rPr lang="zh-CN" altLang="en-US"/>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a:ln/>
        </p:spPr>
        <p:txBody>
          <a:bodyPr/>
          <a:lstStyle>
            <a:lvl1pPr>
              <a:defRPr/>
            </a:lvl1pPr>
          </a:lstStyle>
          <a:p>
            <a:pPr>
              <a:defRPr/>
            </a:pPr>
            <a:fld id="{EC788446-1423-480A-BD9C-6F556E461345}" type="slidenum">
              <a:rPr lang="zh-CN" altLang="en-US"/>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334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49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a:ln/>
        </p:spPr>
        <p:txBody>
          <a:bodyPr/>
          <a:lstStyle>
            <a:lvl1pPr>
              <a:defRPr/>
            </a:lvl1pPr>
          </a:lstStyle>
          <a:p>
            <a:pPr>
              <a:defRPr/>
            </a:pPr>
            <a:fld id="{DE39D7D4-2022-4416-A2A6-0A1F8ABA5A48}" type="slidenum">
              <a:rPr lang="zh-CN" altLang="en-US"/>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9" name="Rectangle 6"/>
          <p:cNvSpPr>
            <a:spLocks noGrp="1" noChangeArrowheads="1"/>
          </p:cNvSpPr>
          <p:nvPr>
            <p:ph type="sldNum" sz="quarter" idx="12"/>
          </p:nvPr>
        </p:nvSpPr>
        <p:spPr>
          <a:ln/>
        </p:spPr>
        <p:txBody>
          <a:bodyPr/>
          <a:lstStyle>
            <a:lvl1pPr>
              <a:defRPr/>
            </a:lvl1pPr>
          </a:lstStyle>
          <a:p>
            <a:pPr>
              <a:defRPr/>
            </a:pPr>
            <a:fld id="{1165C153-5237-4D7A-A52B-8ADD9C274337}" type="slidenum">
              <a:rPr lang="zh-CN" altLang="en-US"/>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5" name="Rectangle 6"/>
          <p:cNvSpPr>
            <a:spLocks noGrp="1" noChangeArrowheads="1"/>
          </p:cNvSpPr>
          <p:nvPr>
            <p:ph type="sldNum" sz="quarter" idx="12"/>
          </p:nvPr>
        </p:nvSpPr>
        <p:spPr>
          <a:ln/>
        </p:spPr>
        <p:txBody>
          <a:bodyPr/>
          <a:lstStyle>
            <a:lvl1pPr>
              <a:defRPr/>
            </a:lvl1pPr>
          </a:lstStyle>
          <a:p>
            <a:pPr>
              <a:defRPr/>
            </a:pPr>
            <a:fld id="{13A0E15B-98C7-4C5D-B587-B4528B5F6D00}" type="slidenum">
              <a:rPr lang="zh-CN" altLang="en-US"/>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4" name="Rectangle 6"/>
          <p:cNvSpPr>
            <a:spLocks noGrp="1" noChangeArrowheads="1"/>
          </p:cNvSpPr>
          <p:nvPr>
            <p:ph type="sldNum" sz="quarter" idx="12"/>
          </p:nvPr>
        </p:nvSpPr>
        <p:spPr>
          <a:ln/>
        </p:spPr>
        <p:txBody>
          <a:bodyPr/>
          <a:lstStyle>
            <a:lvl1pPr>
              <a:defRPr/>
            </a:lvl1pPr>
          </a:lstStyle>
          <a:p>
            <a:pPr>
              <a:defRPr/>
            </a:pPr>
            <a:fld id="{FCC5876B-A3BC-48BF-9710-C9C11EEB7A36}" type="slidenum">
              <a:rPr lang="zh-CN" altLang="en-US"/>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a:ln/>
        </p:spPr>
        <p:txBody>
          <a:bodyPr/>
          <a:lstStyle>
            <a:lvl1pPr>
              <a:defRPr/>
            </a:lvl1pPr>
          </a:lstStyle>
          <a:p>
            <a:pPr>
              <a:defRPr/>
            </a:pPr>
            <a:fld id="{F2378657-7B70-439E-8389-97653C359D73}" type="slidenum">
              <a:rPr lang="zh-CN" altLang="en-US"/>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a:ln/>
        </p:spPr>
        <p:txBody>
          <a:bodyPr/>
          <a:lstStyle>
            <a:lvl1pPr>
              <a:defRPr/>
            </a:lvl1pPr>
          </a:lstStyle>
          <a:p>
            <a:pPr>
              <a:defRPr/>
            </a:pPr>
            <a:fld id="{4B58A9D5-2BE5-49B0-80D8-6497B37E9A98}" type="slidenum">
              <a:rPr lang="zh-CN" altLang="en-US"/>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533400" y="228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47" name="Rectangle 3"/>
          <p:cNvSpPr>
            <a:spLocks noGrp="1" noChangeArrowheads="1"/>
          </p:cNvSpPr>
          <p:nvPr>
            <p:ph type="body" idx="1"/>
          </p:nvPr>
        </p:nvSpPr>
        <p:spPr bwMode="auto">
          <a:xfrm>
            <a:off x="533400" y="1600200"/>
            <a:ext cx="777240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ClrTx/>
              <a:buSzTx/>
              <a:buFontTx/>
              <a:buNone/>
              <a:defRPr sz="1400">
                <a:latin typeface="Times New Roman" pitchFamily="18" charset="0"/>
                <a:ea typeface="宋体"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5410200" y="64008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SzTx/>
              <a:buFontTx/>
              <a:buNone/>
              <a:defRPr sz="1400">
                <a:latin typeface="Times New Roman" pitchFamily="18" charset="0"/>
                <a:ea typeface="宋体" pitchFamily="2" charset="-122"/>
              </a:defRPr>
            </a:lvl1pPr>
          </a:lstStyle>
          <a:p>
            <a:pPr>
              <a:defRPr/>
            </a:pPr>
            <a:endParaRPr lang="zh-CN" altLang="en-US"/>
          </a:p>
        </p:txBody>
      </p:sp>
      <p:sp>
        <p:nvSpPr>
          <p:cNvPr id="1030" name="Rectangle 6"/>
          <p:cNvSpPr>
            <a:spLocks noGrp="1" noChangeArrowheads="1"/>
          </p:cNvSpPr>
          <p:nvPr>
            <p:ph type="sldNum" sz="quarter" idx="4"/>
          </p:nvPr>
        </p:nvSpPr>
        <p:spPr bwMode="auto">
          <a:xfrm>
            <a:off x="7994650" y="6400800"/>
            <a:ext cx="76835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SzTx/>
              <a:buFontTx/>
              <a:buNone/>
              <a:defRPr sz="1400">
                <a:latin typeface="Times New Roman" pitchFamily="18" charset="0"/>
                <a:ea typeface="宋体" pitchFamily="2" charset="-122"/>
              </a:defRPr>
            </a:lvl1pPr>
          </a:lstStyle>
          <a:p>
            <a:pPr>
              <a:defRPr/>
            </a:pPr>
            <a:fld id="{C41502AA-7361-4411-868E-F494F4D0C113}"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Lst>
  <p:hf hdr="0" ftr="0" dt="0"/>
  <p:txStyles>
    <p:titleStyle>
      <a:lvl1pPr algn="l" rtl="0" eaLnBrk="0" fontAlgn="base" hangingPunct="0">
        <a:spcBef>
          <a:spcPct val="0"/>
        </a:spcBef>
        <a:spcAft>
          <a:spcPct val="0"/>
        </a:spcAft>
        <a:defRPr sz="4000" u="sng">
          <a:solidFill>
            <a:schemeClr val="accent2"/>
          </a:solidFill>
          <a:latin typeface="+mj-lt"/>
          <a:ea typeface="+mj-ea"/>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jpe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3.jpeg"/></Relationships>
</file>

<file path=ppt/slides/_rels/slide2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8.xml"/><Relationship Id="rId1" Type="http://schemas.openxmlformats.org/officeDocument/2006/relationships/slideLayout" Target="../slideLayouts/slideLayout1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jpeg"/></Relationships>
</file>

<file path=ppt/slides/_rels/slide29.xml.rels><?xml version="1.0" encoding="UTF-8" standalone="yes"?>
<Relationships xmlns="http://schemas.openxmlformats.org/package/2006/relationships"><Relationship Id="rId3" Type="http://schemas.openxmlformats.org/officeDocument/2006/relationships/image" Target="../media/image50.jpeg"/><Relationship Id="rId7" Type="http://schemas.openxmlformats.org/officeDocument/2006/relationships/image" Target="../media/image54.jpeg"/><Relationship Id="rId2" Type="http://schemas.openxmlformats.org/officeDocument/2006/relationships/notesSlide" Target="../notesSlides/notesSlide29.xml"/><Relationship Id="rId1" Type="http://schemas.openxmlformats.org/officeDocument/2006/relationships/slideLayout" Target="../slideLayouts/slideLayout15.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15.xml"/><Relationship Id="rId5" Type="http://schemas.openxmlformats.org/officeDocument/2006/relationships/image" Target="../media/image67.jpeg"/><Relationship Id="rId4" Type="http://schemas.openxmlformats.org/officeDocument/2006/relationships/image" Target="../media/image66.jpeg"/></Relationships>
</file>

<file path=ppt/slides/_rels/slide4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1.xml"/><Relationship Id="rId1" Type="http://schemas.openxmlformats.org/officeDocument/2006/relationships/slideLayout" Target="../slideLayouts/slideLayout15.xml"/><Relationship Id="rId5" Type="http://schemas.openxmlformats.org/officeDocument/2006/relationships/image" Target="../media/image68.jpeg"/><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2.xml"/><Relationship Id="rId1" Type="http://schemas.openxmlformats.org/officeDocument/2006/relationships/slideLayout" Target="../slideLayouts/slideLayout15.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15.xml"/><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15.xml"/><Relationship Id="rId5" Type="http://schemas.openxmlformats.org/officeDocument/2006/relationships/image" Target="../media/image76.jpeg"/><Relationship Id="rId4" Type="http://schemas.openxmlformats.org/officeDocument/2006/relationships/image" Target="../media/image75.jpeg"/></Relationships>
</file>

<file path=ppt/slides/_rels/slide4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image" Target="../media/image15.jpeg"/><Relationship Id="rId5" Type="http://schemas.openxmlformats.org/officeDocument/2006/relationships/image" Target="../media/image14.emf"/><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3" Type="http://schemas.openxmlformats.org/officeDocument/2006/relationships/hyperlink" Target="http://www.sysinternals.com/"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79.jpeg"/><Relationship Id="rId4" Type="http://schemas.openxmlformats.org/officeDocument/2006/relationships/image" Target="../media/image78.png"/></Relationships>
</file>

<file path=ppt/slides/_rels/slide51.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5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5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3.jpeg"/></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88.jpeg"/><Relationship Id="rId4" Type="http://schemas.openxmlformats.org/officeDocument/2006/relationships/image" Target="../media/image87.jpeg"/></Relationships>
</file>

<file path=ppt/slides/_rels/slide5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5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87.jpeg"/></Relationships>
</file>

<file path=ppt/slides/_rels/slide5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87.jpeg"/></Relationships>
</file>

<file path=ppt/slides/_rels/slide59.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91.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7.jpeg"/><Relationship Id="rId2" Type="http://schemas.openxmlformats.org/officeDocument/2006/relationships/slideLayout" Target="../slideLayouts/slideLayout15.xml"/><Relationship Id="rId1" Type="http://schemas.openxmlformats.org/officeDocument/2006/relationships/vmlDrawing" Target="../drawings/vmlDrawing2.vml"/><Relationship Id="rId6" Type="http://schemas.openxmlformats.org/officeDocument/2006/relationships/image" Target="../media/image16.png"/><Relationship Id="rId5" Type="http://schemas.openxmlformats.org/officeDocument/2006/relationships/image" Target="../media/image14.emf"/><Relationship Id="rId4" Type="http://schemas.openxmlformats.org/officeDocument/2006/relationships/oleObject" Target="../embeddings/oleObject2.bin"/></Relationships>
</file>

<file path=ppt/slides/_rels/slide60.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6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90.jpeg"/></Relationships>
</file>

<file path=ppt/slides/_rels/slide6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90.jpeg"/></Relationships>
</file>

<file path=ppt/slides/_rels/slide6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97.jpeg"/><Relationship Id="rId4" Type="http://schemas.openxmlformats.org/officeDocument/2006/relationships/image" Target="../media/image90.jpeg"/></Relationships>
</file>

<file path=ppt/slides/_rels/slide64.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65.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image" Target="../media/image101.jpeg"/><Relationship Id="rId2" Type="http://schemas.openxmlformats.org/officeDocument/2006/relationships/notesSlide" Target="../notesSlides/notesSlide64.xml"/><Relationship Id="rId1" Type="http://schemas.openxmlformats.org/officeDocument/2006/relationships/slideLayout" Target="../slideLayouts/slideLayout15.xml"/><Relationship Id="rId6" Type="http://schemas.openxmlformats.org/officeDocument/2006/relationships/image" Target="../media/image100.jpeg"/><Relationship Id="rId5" Type="http://schemas.openxmlformats.org/officeDocument/2006/relationships/hyperlink" Target="http://images.google.ca/imgres?imgurl=http://www.cs.vu.nl/~ast/books/mos2/zebras.jpg&amp;imgrefurl=http://www.cs.vu.nl/~ast/books/mos2/zebras.html&amp;h=300&amp;w=400&amp;sz=38&amp;hl=en&amp;start=10&amp;usg=__9Z7e7PBDCaKFuYrAKMZYQbCVEzg=&amp;tbnid=4oc1d1ury0pGEM:&amp;tbnh=93&amp;tbnw=124&amp;prev=/images?q=Steganography&amp;gbv=2&amp;hl=en" TargetMode="External"/><Relationship Id="rId4" Type="http://schemas.openxmlformats.org/officeDocument/2006/relationships/image" Target="../media/image86.jpeg"/></Relationships>
</file>

<file path=ppt/slides/_rels/slide6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87.jpeg"/></Relationships>
</file>

<file path=ppt/slides/_rels/slide67.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04850" y="1752600"/>
            <a:ext cx="7772400" cy="923330"/>
          </a:xfrm>
        </p:spPr>
        <p:txBody>
          <a:bodyPr/>
          <a:lstStyle/>
          <a:p>
            <a:pPr algn="ctr">
              <a:defRPr/>
            </a:pPr>
            <a:r>
              <a:rPr lang="en-CA" b="1" u="none" dirty="0">
                <a:effectLst>
                  <a:outerShdw blurRad="38100" dist="38100" dir="2700000" algn="tl">
                    <a:srgbClr val="000000">
                      <a:alpha val="43137"/>
                    </a:srgbClr>
                  </a:outerShdw>
                </a:effectLst>
                <a:latin typeface="Times New Roman" pitchFamily="18" charset="0"/>
                <a:cs typeface="Times New Roman" pitchFamily="18" charset="0"/>
              </a:rPr>
              <a:t>File Carving</a:t>
            </a:r>
          </a:p>
        </p:txBody>
      </p:sp>
      <p:sp>
        <p:nvSpPr>
          <p:cNvPr id="6147" name="Slide Number Placeholder 2"/>
          <p:cNvSpPr>
            <a:spLocks noGrp="1"/>
          </p:cNvSpPr>
          <p:nvPr>
            <p:ph type="sldNum" sz="quarter" idx="12"/>
          </p:nvPr>
        </p:nvSpPr>
        <p:spPr>
          <a:xfrm>
            <a:off x="6019800" y="6324600"/>
            <a:ext cx="2895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fld id="{91F8F1BD-CCF2-4D97-9F3A-1123EB5ABCF3}" type="slidenum">
              <a:rPr lang="en-US" altLang="en-US" sz="1400">
                <a:latin typeface="Times New Roman" panose="02020603050405020304" pitchFamily="18" charset="0"/>
              </a:rPr>
              <a:pPr>
                <a:spcBef>
                  <a:spcPct val="0"/>
                </a:spcBef>
                <a:buClrTx/>
                <a:buSzTx/>
                <a:buFontTx/>
                <a:buNone/>
              </a:pPr>
              <a:t>1</a:t>
            </a:fld>
            <a:endParaRPr lang="en-US" altLang="en-US" sz="1400">
              <a:latin typeface="Times New Roman" panose="02020603050405020304" pitchFamily="18" charset="0"/>
            </a:endParaRPr>
          </a:p>
        </p:txBody>
      </p:sp>
      <p:pic>
        <p:nvPicPr>
          <p:cNvPr id="6149" name="Picture 5" descr="http://www.craftsmanstudio.com/images_p/2c-carv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3432175"/>
            <a:ext cx="2438400" cy="189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08284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1"/>
          <p:cNvSpPr>
            <a:spLocks noGrp="1"/>
          </p:cNvSpPr>
          <p:nvPr>
            <p:ph type="sldNum" sz="quarter" idx="12"/>
          </p:nvPr>
        </p:nvSpPr>
        <p:spPr>
          <a:xfrm>
            <a:off x="8070850" y="6400800"/>
            <a:ext cx="76835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fld id="{F63C4618-4B85-42EE-A307-E356C665A9AB}" type="slidenum">
              <a:rPr lang="zh-CN" altLang="en-US" sz="1400">
                <a:latin typeface="Times New Roman" panose="02020603050405020304" pitchFamily="18" charset="0"/>
              </a:rPr>
              <a:pPr>
                <a:spcBef>
                  <a:spcPct val="0"/>
                </a:spcBef>
                <a:buClrTx/>
                <a:buSzTx/>
                <a:buFontTx/>
                <a:buNone/>
              </a:pPr>
              <a:t>10</a:t>
            </a:fld>
            <a:endParaRPr lang="en-US" altLang="zh-CN" sz="1400">
              <a:latin typeface="Times New Roman" panose="02020603050405020304" pitchFamily="18" charset="0"/>
            </a:endParaRPr>
          </a:p>
        </p:txBody>
      </p:sp>
      <p:sp>
        <p:nvSpPr>
          <p:cNvPr id="9" name="Title 1"/>
          <p:cNvSpPr txBox="1">
            <a:spLocks/>
          </p:cNvSpPr>
          <p:nvPr/>
        </p:nvSpPr>
        <p:spPr>
          <a:xfrm>
            <a:off x="76200" y="152400"/>
            <a:ext cx="8534400" cy="685800"/>
          </a:xfrm>
          <a:prstGeom prst="rect">
            <a:avLst/>
          </a:prstGeom>
        </p:spPr>
        <p:txBody>
          <a:bodyPr/>
          <a:lstStyle/>
          <a:p>
            <a:pPr eaLnBrk="1" hangingPunct="1">
              <a:defRPr/>
            </a:pPr>
            <a:r>
              <a:rPr lang="en-US" sz="4000" b="1" kern="0" dirty="0">
                <a:solidFill>
                  <a:schemeClr val="accent2"/>
                </a:solidFill>
                <a:effectLst>
                  <a:outerShdw blurRad="38100" dist="38100" dir="2700000" algn="tl">
                    <a:srgbClr val="000000">
                      <a:alpha val="43137"/>
                    </a:srgbClr>
                  </a:outerShdw>
                </a:effectLst>
                <a:latin typeface="+mj-lt"/>
                <a:ea typeface="+mj-ea"/>
                <a:cs typeface="+mj-cs"/>
              </a:rPr>
              <a:t>Dose of </a:t>
            </a:r>
            <a:r>
              <a:rPr lang="en-US" sz="4000" b="1" kern="0" dirty="0">
                <a:solidFill>
                  <a:schemeClr val="accent2"/>
                </a:solidFill>
                <a:effectLst>
                  <a:outerShdw blurRad="38100" dist="38100" dir="2700000" algn="tl">
                    <a:srgbClr val="000000">
                      <a:alpha val="43137"/>
                    </a:srgbClr>
                  </a:outerShdw>
                </a:effectLst>
                <a:latin typeface="Brush Script MT" pitchFamily="66" charset="0"/>
                <a:ea typeface="+mj-ea"/>
                <a:cs typeface="+mj-cs"/>
              </a:rPr>
              <a:t>Reality: (cont’d)</a:t>
            </a:r>
            <a:r>
              <a:rPr lang="en-US" sz="4000" b="1" kern="0" dirty="0">
                <a:solidFill>
                  <a:schemeClr val="accent2"/>
                </a:solidFill>
                <a:effectLst>
                  <a:outerShdw blurRad="38100" dist="38100" dir="2700000" algn="tl">
                    <a:srgbClr val="000000">
                      <a:alpha val="43137"/>
                    </a:srgbClr>
                  </a:outerShdw>
                </a:effectLst>
                <a:latin typeface="+mj-lt"/>
                <a:ea typeface="+mj-ea"/>
                <a:cs typeface="+mj-cs"/>
              </a:rPr>
              <a:t> </a:t>
            </a:r>
            <a:endParaRPr lang="en-CA" sz="4000" b="1" kern="0" dirty="0">
              <a:solidFill>
                <a:schemeClr val="accent2"/>
              </a:solidFill>
              <a:effectLst>
                <a:outerShdw blurRad="38100" dist="38100" dir="2700000" algn="tl">
                  <a:srgbClr val="000000">
                    <a:alpha val="43137"/>
                  </a:srgbClr>
                </a:outerShdw>
              </a:effectLst>
              <a:ea typeface="+mj-ea"/>
              <a:cs typeface="+mj-cs"/>
            </a:endParaRPr>
          </a:p>
        </p:txBody>
      </p:sp>
      <p:sp>
        <p:nvSpPr>
          <p:cNvPr id="11" name="Title 3"/>
          <p:cNvSpPr txBox="1">
            <a:spLocks/>
          </p:cNvSpPr>
          <p:nvPr/>
        </p:nvSpPr>
        <p:spPr>
          <a:xfrm>
            <a:off x="518160" y="2819400"/>
            <a:ext cx="8229600" cy="3200400"/>
          </a:xfrm>
          <a:prstGeom prst="rect">
            <a:avLst/>
          </a:prstGeom>
        </p:spPr>
        <p:txBody>
          <a:bodyPr/>
          <a:lstStyle/>
          <a:p>
            <a:pPr algn="just" eaLnBrk="1" hangingPunct="1">
              <a:buFont typeface="Wingdings" pitchFamily="2" charset="2"/>
              <a:buChar char="q"/>
              <a:defRPr/>
            </a:pPr>
            <a:r>
              <a:rPr lang="en-US" sz="3800" kern="0" dirty="0">
                <a:solidFill>
                  <a:srgbClr val="0033CC"/>
                </a:solidFill>
                <a:latin typeface="Times New Roman" pitchFamily="18" charset="0"/>
                <a:ea typeface="+mj-ea"/>
                <a:cs typeface="Times New Roman" pitchFamily="18" charset="0"/>
              </a:rPr>
              <a:t>Foremost</a:t>
            </a:r>
          </a:p>
          <a:p>
            <a:pPr algn="just" eaLnBrk="1" hangingPunct="1">
              <a:defRPr/>
            </a:pPr>
            <a:r>
              <a:rPr lang="en-US" sz="3800" kern="0" dirty="0">
                <a:solidFill>
                  <a:srgbClr val="0033CC"/>
                </a:solidFill>
                <a:latin typeface="Times New Roman" pitchFamily="18" charset="0"/>
                <a:ea typeface="+mj-ea"/>
                <a:cs typeface="Times New Roman" pitchFamily="18" charset="0"/>
              </a:rPr>
              <a:t>	</a:t>
            </a:r>
            <a:r>
              <a:rPr lang="en-US" sz="2800" kern="0" dirty="0">
                <a:solidFill>
                  <a:srgbClr val="0033CC"/>
                </a:solidFill>
                <a:latin typeface="Times New Roman" pitchFamily="18" charset="0"/>
                <a:ea typeface="+mj-ea"/>
                <a:cs typeface="Times New Roman" pitchFamily="18" charset="0"/>
              </a:rPr>
              <a:t>http://foremost.sourceforge.net/</a:t>
            </a:r>
          </a:p>
          <a:p>
            <a:pPr algn="just" eaLnBrk="1" hangingPunct="1">
              <a:buFont typeface="Wingdings" pitchFamily="2" charset="2"/>
              <a:buChar char="q"/>
              <a:defRPr/>
            </a:pPr>
            <a:r>
              <a:rPr lang="en-US" sz="3800" kern="0" dirty="0">
                <a:solidFill>
                  <a:srgbClr val="0033CC"/>
                </a:solidFill>
                <a:latin typeface="Times New Roman" pitchFamily="18" charset="0"/>
                <a:ea typeface="+mj-ea"/>
                <a:cs typeface="Times New Roman" pitchFamily="18" charset="0"/>
              </a:rPr>
              <a:t>Scalpel</a:t>
            </a:r>
          </a:p>
          <a:p>
            <a:pPr algn="just" eaLnBrk="1" hangingPunct="1">
              <a:defRPr/>
            </a:pPr>
            <a:r>
              <a:rPr lang="en-US" sz="2800" kern="0" dirty="0">
                <a:solidFill>
                  <a:srgbClr val="0033CC"/>
                </a:solidFill>
                <a:latin typeface="Times New Roman" pitchFamily="18" charset="0"/>
                <a:ea typeface="+mj-ea"/>
                <a:cs typeface="Times New Roman" pitchFamily="18" charset="0"/>
              </a:rPr>
              <a:t>	http://www.digitalforensicssolutions.com/	Scalpel/</a:t>
            </a:r>
            <a:endParaRPr lang="en-CA" sz="2800" kern="0" dirty="0">
              <a:solidFill>
                <a:srgbClr val="FF0000"/>
              </a:solidFill>
              <a:latin typeface="Times New Roman" pitchFamily="18" charset="0"/>
              <a:ea typeface="+mj-ea"/>
              <a:cs typeface="Times New Roman" pitchFamily="18" charset="0"/>
            </a:endParaRPr>
          </a:p>
        </p:txBody>
      </p:sp>
      <p:sp>
        <p:nvSpPr>
          <p:cNvPr id="15" name="Title 1"/>
          <p:cNvSpPr txBox="1">
            <a:spLocks/>
          </p:cNvSpPr>
          <p:nvPr/>
        </p:nvSpPr>
        <p:spPr>
          <a:xfrm>
            <a:off x="1618488" y="838200"/>
            <a:ext cx="7391400" cy="1787652"/>
          </a:xfrm>
          <a:prstGeom prst="rect">
            <a:avLst/>
          </a:prstGeom>
        </p:spPr>
        <p:txBody>
          <a:bodyPr/>
          <a:lstStyle/>
          <a:p>
            <a:pPr algn="just" eaLnBrk="1" hangingPunct="1">
              <a:defRPr/>
            </a:pPr>
            <a:r>
              <a:rPr lang="en-US" kern="0" dirty="0">
                <a:solidFill>
                  <a:schemeClr val="accent2"/>
                </a:solidFill>
                <a:latin typeface="Times New Roman" panose="02020603050405020304" pitchFamily="18" charset="0"/>
                <a:ea typeface="+mj-ea"/>
                <a:cs typeface="Times New Roman" panose="02020603050405020304" pitchFamily="18" charset="0"/>
              </a:rPr>
              <a:t>Tools widely used for file carving: Data recovery tools play an important role in most forensic investigations because smart malicious users will always try to delete evidence of their unlawful acts. Some important data recovery tools are:</a:t>
            </a:r>
          </a:p>
        </p:txBody>
      </p:sp>
      <p:pic>
        <p:nvPicPr>
          <p:cNvPr id="16390" name="Picture 2" descr="http://www.budgetpropeller.com/uploads/tools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496" y="970788"/>
            <a:ext cx="1385887"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5">
            <a:extLst>
              <a:ext uri="{FF2B5EF4-FFF2-40B4-BE49-F238E27FC236}">
                <a16:creationId xmlns:a16="http://schemas.microsoft.com/office/drawing/2014/main" id="{EA45E157-A033-4C4E-9D20-3A198DDEE117}"/>
              </a:ext>
            </a:extLst>
          </p:cNvPr>
          <p:cNvSpPr>
            <a:spLocks noChangeArrowheads="1"/>
          </p:cNvSpPr>
          <p:nvPr/>
        </p:nvSpPr>
        <p:spPr bwMode="auto">
          <a:xfrm>
            <a:off x="228600" y="6096000"/>
            <a:ext cx="8305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None/>
            </a:pP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[1] https://resources.infosecinstitute.com/file-carving/</a:t>
            </a:r>
          </a:p>
        </p:txBody>
      </p:sp>
    </p:spTree>
    <p:extLst>
      <p:ext uri="{BB962C8B-B14F-4D97-AF65-F5344CB8AC3E}">
        <p14:creationId xmlns:p14="http://schemas.microsoft.com/office/powerpoint/2010/main" val="4026045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1"/>
          <p:cNvSpPr>
            <a:spLocks noGrp="1"/>
          </p:cNvSpPr>
          <p:nvPr>
            <p:ph type="sldNum" sz="quarter" idx="12"/>
          </p:nvPr>
        </p:nvSpPr>
        <p:spPr>
          <a:xfrm>
            <a:off x="7994650" y="6248400"/>
            <a:ext cx="76835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fld id="{19BFA69E-737B-4DDE-9256-F077A6BAEE4A}" type="slidenum">
              <a:rPr lang="zh-CN" altLang="en-US" sz="1400">
                <a:latin typeface="Times New Roman" panose="02020603050405020304" pitchFamily="18" charset="0"/>
              </a:rPr>
              <a:pPr>
                <a:spcBef>
                  <a:spcPct val="0"/>
                </a:spcBef>
                <a:buClrTx/>
                <a:buSzTx/>
                <a:buFontTx/>
                <a:buNone/>
              </a:pPr>
              <a:t>11</a:t>
            </a:fld>
            <a:endParaRPr lang="en-US" altLang="zh-CN" sz="1400">
              <a:latin typeface="Times New Roman" panose="02020603050405020304" pitchFamily="18" charset="0"/>
            </a:endParaRPr>
          </a:p>
        </p:txBody>
      </p:sp>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428217"/>
            <a:ext cx="708025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txBox="1">
            <a:spLocks/>
          </p:cNvSpPr>
          <p:nvPr/>
        </p:nvSpPr>
        <p:spPr>
          <a:xfrm>
            <a:off x="0" y="228600"/>
            <a:ext cx="8534400" cy="685800"/>
          </a:xfrm>
          <a:prstGeom prst="rect">
            <a:avLst/>
          </a:prstGeom>
        </p:spPr>
        <p:txBody>
          <a:bodyPr/>
          <a:lstStyle/>
          <a:p>
            <a:pPr eaLnBrk="1" hangingPunct="1">
              <a:defRPr/>
            </a:pPr>
            <a:r>
              <a:rPr lang="en-US" sz="4000" b="1" kern="0" dirty="0">
                <a:solidFill>
                  <a:schemeClr val="accent2"/>
                </a:solidFill>
                <a:effectLst>
                  <a:outerShdw blurRad="38100" dist="38100" dir="2700000" algn="tl">
                    <a:srgbClr val="000000">
                      <a:alpha val="43137"/>
                    </a:srgbClr>
                  </a:outerShdw>
                </a:effectLst>
                <a:latin typeface="+mj-lt"/>
                <a:ea typeface="+mj-ea"/>
                <a:cs typeface="+mj-cs"/>
              </a:rPr>
              <a:t>Dose of </a:t>
            </a:r>
            <a:r>
              <a:rPr lang="en-US" sz="4000" b="1" kern="0" dirty="0">
                <a:solidFill>
                  <a:schemeClr val="accent2"/>
                </a:solidFill>
                <a:effectLst>
                  <a:outerShdw blurRad="38100" dist="38100" dir="2700000" algn="tl">
                    <a:srgbClr val="000000">
                      <a:alpha val="43137"/>
                    </a:srgbClr>
                  </a:outerShdw>
                </a:effectLst>
                <a:latin typeface="Brush Script MT" pitchFamily="66" charset="0"/>
                <a:ea typeface="+mj-ea"/>
                <a:cs typeface="+mj-cs"/>
              </a:rPr>
              <a:t>Reality: </a:t>
            </a:r>
            <a:r>
              <a:rPr lang="en-US" sz="4000" b="1" kern="0" dirty="0">
                <a:solidFill>
                  <a:schemeClr val="accent2"/>
                </a:solidFill>
                <a:effectLst>
                  <a:outerShdw blurRad="38100" dist="38100" dir="2700000" algn="tl">
                    <a:srgbClr val="000000">
                      <a:alpha val="43137"/>
                    </a:srgbClr>
                  </a:outerShdw>
                </a:effectLst>
                <a:latin typeface="+mn-lt"/>
                <a:ea typeface="+mj-ea"/>
                <a:cs typeface="+mj-cs"/>
              </a:rPr>
              <a:t>fragmented files</a:t>
            </a:r>
            <a:r>
              <a:rPr lang="en-US" sz="4000" b="1" kern="0" dirty="0">
                <a:solidFill>
                  <a:schemeClr val="accent2"/>
                </a:solidFill>
                <a:effectLst>
                  <a:outerShdw blurRad="38100" dist="38100" dir="2700000" algn="tl">
                    <a:srgbClr val="000000">
                      <a:alpha val="43137"/>
                    </a:srgbClr>
                  </a:outerShdw>
                </a:effectLst>
                <a:latin typeface="+mj-lt"/>
                <a:ea typeface="+mj-ea"/>
                <a:cs typeface="+mj-cs"/>
              </a:rPr>
              <a:t> </a:t>
            </a:r>
            <a:endParaRPr lang="en-CA" sz="4000" b="1" kern="0" dirty="0">
              <a:solidFill>
                <a:schemeClr val="accent2"/>
              </a:solidFill>
              <a:effectLst>
                <a:outerShdw blurRad="38100" dist="38100" dir="2700000" algn="tl">
                  <a:srgbClr val="000000">
                    <a:alpha val="43137"/>
                  </a:srgbClr>
                </a:outerShdw>
              </a:effectLst>
              <a:ea typeface="+mj-ea"/>
              <a:cs typeface="+mj-cs"/>
            </a:endParaRPr>
          </a:p>
        </p:txBody>
      </p:sp>
      <p:cxnSp>
        <p:nvCxnSpPr>
          <p:cNvPr id="17413" name="Straight Connector 6"/>
          <p:cNvCxnSpPr>
            <a:cxnSpLocks noChangeShapeType="1"/>
          </p:cNvCxnSpPr>
          <p:nvPr/>
        </p:nvCxnSpPr>
        <p:spPr bwMode="auto">
          <a:xfrm rot="5400000" flipH="1" flipV="1">
            <a:off x="1829594" y="4313623"/>
            <a:ext cx="1066800" cy="1588"/>
          </a:xfrm>
          <a:prstGeom prst="line">
            <a:avLst/>
          </a:prstGeom>
          <a:noFill/>
          <a:ln w="66675" algn="ctr">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7" name="Rectangle 6"/>
          <p:cNvSpPr>
            <a:spLocks noChangeArrowheads="1"/>
          </p:cNvSpPr>
          <p:nvPr/>
        </p:nvSpPr>
        <p:spPr bwMode="auto">
          <a:xfrm>
            <a:off x="1524000" y="4925605"/>
            <a:ext cx="1828800" cy="760412"/>
          </a:xfrm>
          <a:prstGeom prst="rect">
            <a:avLst/>
          </a:prstGeom>
          <a:noFill/>
          <a:ln w="9525">
            <a:noFill/>
            <a:miter lim="800000"/>
            <a:headEnd/>
            <a:tailEnd/>
          </a:ln>
        </p:spPr>
        <p:txBody>
          <a:bodyPr anchor="ctr"/>
          <a:lstStyle/>
          <a:p>
            <a:pPr algn="ctr">
              <a:spcBef>
                <a:spcPct val="20000"/>
              </a:spcBef>
              <a:buClr>
                <a:schemeClr val="accent2"/>
              </a:buClr>
              <a:buSzPct val="85000"/>
              <a:buFont typeface="ZapfDingbats" pitchFamily="82" charset="2"/>
              <a:buNone/>
              <a:defRPr/>
            </a:pPr>
            <a:r>
              <a:rPr lang="en-US" sz="2800" b="1" dirty="0">
                <a:effectLst>
                  <a:outerShdw blurRad="38100" dist="38100" dir="2700000" algn="tl">
                    <a:srgbClr val="000000">
                      <a:alpha val="43137"/>
                    </a:srgbClr>
                  </a:outerShdw>
                </a:effectLst>
              </a:rPr>
              <a:t>File header</a:t>
            </a:r>
            <a:endParaRPr lang="en-US" sz="2800" b="1" dirty="0">
              <a:solidFill>
                <a:schemeClr val="accent2"/>
              </a:solidFill>
              <a:effectLst>
                <a:outerShdw blurRad="38100" dist="38100" dir="2700000" algn="tl">
                  <a:srgbClr val="000000">
                    <a:alpha val="43137"/>
                  </a:srgbClr>
                </a:outerShdw>
              </a:effectLst>
            </a:endParaRPr>
          </a:p>
        </p:txBody>
      </p:sp>
      <p:cxnSp>
        <p:nvCxnSpPr>
          <p:cNvPr id="17415" name="Straight Connector 6"/>
          <p:cNvCxnSpPr>
            <a:cxnSpLocks noChangeShapeType="1"/>
          </p:cNvCxnSpPr>
          <p:nvPr/>
        </p:nvCxnSpPr>
        <p:spPr bwMode="auto">
          <a:xfrm rot="5400000" flipH="1" flipV="1">
            <a:off x="6477794" y="4313623"/>
            <a:ext cx="1066800" cy="1588"/>
          </a:xfrm>
          <a:prstGeom prst="line">
            <a:avLst/>
          </a:prstGeom>
          <a:noFill/>
          <a:ln w="66675" algn="ctr">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9" name="Rectangle 8"/>
          <p:cNvSpPr>
            <a:spLocks noChangeArrowheads="1"/>
          </p:cNvSpPr>
          <p:nvPr/>
        </p:nvSpPr>
        <p:spPr bwMode="auto">
          <a:xfrm>
            <a:off x="6096000" y="4925605"/>
            <a:ext cx="1828800" cy="760412"/>
          </a:xfrm>
          <a:prstGeom prst="rect">
            <a:avLst/>
          </a:prstGeom>
          <a:noFill/>
          <a:ln w="9525">
            <a:noFill/>
            <a:miter lim="800000"/>
            <a:headEnd/>
            <a:tailEnd/>
          </a:ln>
        </p:spPr>
        <p:txBody>
          <a:bodyPr anchor="ctr"/>
          <a:lstStyle/>
          <a:p>
            <a:pPr algn="ctr">
              <a:spcBef>
                <a:spcPct val="20000"/>
              </a:spcBef>
              <a:buClr>
                <a:schemeClr val="accent2"/>
              </a:buClr>
              <a:buSzPct val="85000"/>
              <a:buFont typeface="ZapfDingbats" pitchFamily="82" charset="2"/>
              <a:buNone/>
              <a:defRPr/>
            </a:pPr>
            <a:r>
              <a:rPr lang="en-US" sz="2800" b="1" dirty="0">
                <a:effectLst>
                  <a:outerShdw blurRad="38100" dist="38100" dir="2700000" algn="tl">
                    <a:srgbClr val="000000">
                      <a:alpha val="43137"/>
                    </a:srgbClr>
                  </a:outerShdw>
                </a:effectLst>
              </a:rPr>
              <a:t>File footer</a:t>
            </a:r>
            <a:endParaRPr lang="en-US" sz="2800" b="1" dirty="0">
              <a:solidFill>
                <a:schemeClr val="accent2"/>
              </a:solidFill>
              <a:effectLst>
                <a:outerShdw blurRad="38100" dist="38100" dir="2700000" algn="tl">
                  <a:srgbClr val="000000">
                    <a:alpha val="43137"/>
                  </a:srgbClr>
                </a:outerShdw>
              </a:effectLst>
            </a:endParaRPr>
          </a:p>
        </p:txBody>
      </p:sp>
      <p:pic>
        <p:nvPicPr>
          <p:cNvPr id="17417" name="Picture 2" descr="http://www.starstore.com/acatalog/challenge-poster-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012825"/>
            <a:ext cx="133985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1"/>
          <p:cNvSpPr txBox="1">
            <a:spLocks/>
          </p:cNvSpPr>
          <p:nvPr/>
        </p:nvSpPr>
        <p:spPr>
          <a:xfrm>
            <a:off x="3352800" y="4162017"/>
            <a:ext cx="2743200" cy="685800"/>
          </a:xfrm>
          <a:prstGeom prst="rect">
            <a:avLst/>
          </a:prstGeom>
        </p:spPr>
        <p:txBody>
          <a:bodyPr/>
          <a:lstStyle/>
          <a:p>
            <a:pPr algn="ctr" eaLnBrk="1" hangingPunct="1">
              <a:defRPr/>
            </a:pPr>
            <a:r>
              <a:rPr lang="en-US" sz="3600" b="1" kern="0" dirty="0">
                <a:solidFill>
                  <a:schemeClr val="accent2"/>
                </a:solidFill>
                <a:effectLst>
                  <a:outerShdw blurRad="38100" dist="38100" dir="2700000" algn="tl">
                    <a:srgbClr val="000000">
                      <a:alpha val="43137"/>
                    </a:srgbClr>
                  </a:outerShdw>
                </a:effectLst>
                <a:latin typeface="+mj-lt"/>
                <a:ea typeface="+mj-ea"/>
                <a:cs typeface="+mj-cs"/>
              </a:rPr>
              <a:t>file pieces</a:t>
            </a:r>
            <a:endParaRPr lang="en-CA" sz="3600" b="1" kern="0" dirty="0">
              <a:solidFill>
                <a:schemeClr val="accent2"/>
              </a:solidFill>
              <a:effectLst>
                <a:outerShdw blurRad="38100" dist="38100" dir="2700000" algn="tl">
                  <a:srgbClr val="000000">
                    <a:alpha val="43137"/>
                  </a:srgbClr>
                </a:outerShdw>
              </a:effectLst>
              <a:ea typeface="+mj-ea"/>
              <a:cs typeface="+mj-cs"/>
            </a:endParaRPr>
          </a:p>
        </p:txBody>
      </p:sp>
      <p:pic>
        <p:nvPicPr>
          <p:cNvPr id="12" name="Picture 11">
            <a:extLst>
              <a:ext uri="{FF2B5EF4-FFF2-40B4-BE49-F238E27FC236}">
                <a16:creationId xmlns:a16="http://schemas.microsoft.com/office/drawing/2014/main" id="{7B7B4FB5-D7DE-40D1-8D13-CE23CD3979D1}"/>
              </a:ext>
            </a:extLst>
          </p:cNvPr>
          <p:cNvPicPr>
            <a:picLocks noChangeAspect="1"/>
          </p:cNvPicPr>
          <p:nvPr/>
        </p:nvPicPr>
        <p:blipFill>
          <a:blip r:embed="rId5"/>
          <a:stretch>
            <a:fillRect/>
          </a:stretch>
        </p:blipFill>
        <p:spPr>
          <a:xfrm rot="20463002">
            <a:off x="7375650" y="909507"/>
            <a:ext cx="1481138" cy="619487"/>
          </a:xfrm>
          <a:prstGeom prst="rect">
            <a:avLst/>
          </a:prstGeom>
        </p:spPr>
      </p:pic>
      <p:sp>
        <p:nvSpPr>
          <p:cNvPr id="13" name="矩形 5">
            <a:extLst>
              <a:ext uri="{FF2B5EF4-FFF2-40B4-BE49-F238E27FC236}">
                <a16:creationId xmlns:a16="http://schemas.microsoft.com/office/drawing/2014/main" id="{2F47324C-3A22-491A-B2C0-89FDCDCE998D}"/>
              </a:ext>
            </a:extLst>
          </p:cNvPr>
          <p:cNvSpPr>
            <a:spLocks noChangeArrowheads="1"/>
          </p:cNvSpPr>
          <p:nvPr/>
        </p:nvSpPr>
        <p:spPr bwMode="auto">
          <a:xfrm>
            <a:off x="228600" y="5997714"/>
            <a:ext cx="8305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None/>
            </a:pP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[1] X. Lin. Introductory Computer Forensics - A Hands-on Practical Approach. Springer 2018, ISBN 978-3-030-00580-1</a:t>
            </a:r>
          </a:p>
        </p:txBody>
      </p:sp>
    </p:spTree>
    <p:extLst>
      <p:ext uri="{BB962C8B-B14F-4D97-AF65-F5344CB8AC3E}">
        <p14:creationId xmlns:p14="http://schemas.microsoft.com/office/powerpoint/2010/main" val="1434448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4"/>
          <p:cNvSpPr>
            <a:spLocks noChangeArrowheads="1"/>
          </p:cNvSpPr>
          <p:nvPr/>
        </p:nvSpPr>
        <p:spPr bwMode="auto">
          <a:xfrm>
            <a:off x="0" y="27447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ClrTx/>
              <a:buSzTx/>
              <a:buFontTx/>
              <a:buNone/>
            </a:pPr>
            <a:endParaRPr lang="en-US" altLang="en-US" sz="2400"/>
          </a:p>
        </p:txBody>
      </p:sp>
      <p:sp>
        <p:nvSpPr>
          <p:cNvPr id="19459" name="Rectangle 79"/>
          <p:cNvSpPr>
            <a:spLocks noChangeArrowheads="1"/>
          </p:cNvSpPr>
          <p:nvPr/>
        </p:nvSpPr>
        <p:spPr bwMode="auto">
          <a:xfrm>
            <a:off x="0" y="41116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ClrTx/>
              <a:buSzTx/>
              <a:buFontTx/>
              <a:buNone/>
            </a:pPr>
            <a:endParaRPr lang="en-US" altLang="en-US" sz="2400"/>
          </a:p>
        </p:txBody>
      </p:sp>
      <p:sp>
        <p:nvSpPr>
          <p:cNvPr id="19460" name="灯片编号占位符 2"/>
          <p:cNvSpPr txBox="1">
            <a:spLocks noGrp="1"/>
          </p:cNvSpPr>
          <p:nvPr/>
        </p:nvSpPr>
        <p:spPr bwMode="auto">
          <a:xfrm>
            <a:off x="7994650" y="64008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eaLnBrk="1" hangingPunct="1">
              <a:spcBef>
                <a:spcPct val="0"/>
              </a:spcBef>
              <a:buClrTx/>
              <a:buSzTx/>
              <a:buFontTx/>
              <a:buNone/>
            </a:pPr>
            <a:fld id="{A94BC56F-1433-45C3-858E-632AEBE12EF9}" type="slidenum">
              <a:rPr lang="zh-CN" altLang="en-US" sz="1400">
                <a:ea typeface="SimSun" panose="02010600030101010101" pitchFamily="2" charset="-122"/>
              </a:rPr>
              <a:pPr algn="r" eaLnBrk="1" hangingPunct="1">
                <a:spcBef>
                  <a:spcPct val="0"/>
                </a:spcBef>
                <a:buClrTx/>
                <a:buSzTx/>
                <a:buFontTx/>
                <a:buNone/>
              </a:pPr>
              <a:t>12</a:t>
            </a:fld>
            <a:endParaRPr lang="en-US" altLang="zh-CN" sz="1400">
              <a:ea typeface="SimSun" panose="02010600030101010101" pitchFamily="2" charset="-122"/>
            </a:endParaRPr>
          </a:p>
        </p:txBody>
      </p:sp>
      <p:pic>
        <p:nvPicPr>
          <p:cNvPr id="19461" name="Picture 2" descr="http://www.starstore.com/acatalog/challenge-poster-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500" y="2744788"/>
            <a:ext cx="4953000"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txBox="1">
            <a:spLocks/>
          </p:cNvSpPr>
          <p:nvPr/>
        </p:nvSpPr>
        <p:spPr>
          <a:xfrm>
            <a:off x="304800" y="1581150"/>
            <a:ext cx="8534400" cy="685800"/>
          </a:xfrm>
          <a:prstGeom prst="rect">
            <a:avLst/>
          </a:prstGeom>
        </p:spPr>
        <p:txBody>
          <a:bodyPr/>
          <a:lstStyle/>
          <a:p>
            <a:pPr algn="ctr" eaLnBrk="1" hangingPunct="1">
              <a:defRPr/>
            </a:pPr>
            <a:r>
              <a:rPr lang="en-US" sz="40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rPr>
              <a:t>Carving Fragmented Files</a:t>
            </a:r>
            <a:endParaRPr lang="en-CA" sz="40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3477041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fld id="{8E5CEC00-BC24-4D44-8226-E81969B50A72}" type="slidenum">
              <a:rPr lang="zh-CN" altLang="en-US" sz="1400">
                <a:latin typeface="Times New Roman" panose="02020603050405020304" pitchFamily="18" charset="0"/>
              </a:rPr>
              <a:pPr>
                <a:spcBef>
                  <a:spcPct val="0"/>
                </a:spcBef>
                <a:buClrTx/>
                <a:buSzTx/>
                <a:buFontTx/>
                <a:buNone/>
              </a:pPr>
              <a:t>13</a:t>
            </a:fld>
            <a:endParaRPr lang="en-US" altLang="zh-CN" sz="1400">
              <a:latin typeface="Times New Roman" panose="02020603050405020304" pitchFamily="18" charset="0"/>
            </a:endParaRPr>
          </a:p>
        </p:txBody>
      </p:sp>
      <p:sp>
        <p:nvSpPr>
          <p:cNvPr id="5" name="Title 1"/>
          <p:cNvSpPr txBox="1">
            <a:spLocks/>
          </p:cNvSpPr>
          <p:nvPr/>
        </p:nvSpPr>
        <p:spPr>
          <a:xfrm>
            <a:off x="314325" y="1504950"/>
            <a:ext cx="8534400" cy="685800"/>
          </a:xfrm>
          <a:prstGeom prst="rect">
            <a:avLst/>
          </a:prstGeom>
        </p:spPr>
        <p:txBody>
          <a:bodyPr/>
          <a:lstStyle/>
          <a:p>
            <a:pPr algn="ctr" eaLnBrk="1" hangingPunct="1">
              <a:defRPr/>
            </a:pPr>
            <a:r>
              <a:rPr lang="en-US" sz="4000" b="1" kern="0" dirty="0" err="1">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rPr>
              <a:t>Bifragment</a:t>
            </a:r>
            <a:r>
              <a:rPr lang="en-US" sz="40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rPr>
              <a:t> Gap Carving (BGC)</a:t>
            </a:r>
            <a:endParaRPr lang="en-CA" sz="40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
        <p:nvSpPr>
          <p:cNvPr id="20484" name="矩形 5"/>
          <p:cNvSpPr>
            <a:spLocks noChangeArrowheads="1"/>
          </p:cNvSpPr>
          <p:nvPr/>
        </p:nvSpPr>
        <p:spPr bwMode="auto">
          <a:xfrm>
            <a:off x="381000" y="5334000"/>
            <a:ext cx="80772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[1] Simson Garfinkel, Carving Contiguous and Fragmented Files with Fast Object Validation, in Proceedings of the 2007 digital forensics research workshop, DFRWS, Pittsburgh, PA, August 2007 </a:t>
            </a:r>
            <a:endParaRPr lang="zh-CN" altLang="en-US" sz="20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20485" name="Rectangle 4"/>
          <p:cNvSpPr>
            <a:spLocks noChangeArrowheads="1"/>
          </p:cNvSpPr>
          <p:nvPr/>
        </p:nvSpPr>
        <p:spPr bwMode="auto">
          <a:xfrm>
            <a:off x="1752600" y="3276600"/>
            <a:ext cx="628650" cy="609600"/>
          </a:xfrm>
          <a:prstGeom prst="rect">
            <a:avLst/>
          </a:prstGeom>
          <a:noFill/>
          <a:ln w="412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F1</a:t>
            </a:r>
          </a:p>
        </p:txBody>
      </p:sp>
      <p:sp>
        <p:nvSpPr>
          <p:cNvPr id="20486" name="Rectangle 4"/>
          <p:cNvSpPr>
            <a:spLocks noChangeArrowheads="1"/>
          </p:cNvSpPr>
          <p:nvPr/>
        </p:nvSpPr>
        <p:spPr bwMode="auto">
          <a:xfrm>
            <a:off x="2381250" y="3276600"/>
            <a:ext cx="628650" cy="609600"/>
          </a:xfrm>
          <a:prstGeom prst="rect">
            <a:avLst/>
          </a:prstGeom>
          <a:noFill/>
          <a:ln w="412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F1</a:t>
            </a:r>
          </a:p>
        </p:txBody>
      </p:sp>
      <p:sp>
        <p:nvSpPr>
          <p:cNvPr id="20487" name="Rectangle 4"/>
          <p:cNvSpPr>
            <a:spLocks noChangeArrowheads="1"/>
          </p:cNvSpPr>
          <p:nvPr/>
        </p:nvSpPr>
        <p:spPr bwMode="auto">
          <a:xfrm>
            <a:off x="2990850" y="3276600"/>
            <a:ext cx="628650" cy="609600"/>
          </a:xfrm>
          <a:prstGeom prst="rect">
            <a:avLst/>
          </a:prstGeom>
          <a:noFill/>
          <a:ln w="412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F1</a:t>
            </a:r>
          </a:p>
        </p:txBody>
      </p:sp>
      <p:sp>
        <p:nvSpPr>
          <p:cNvPr id="20488" name="Rectangle 4"/>
          <p:cNvSpPr>
            <a:spLocks noChangeArrowheads="1"/>
          </p:cNvSpPr>
          <p:nvPr/>
        </p:nvSpPr>
        <p:spPr bwMode="auto">
          <a:xfrm>
            <a:off x="3638550" y="3276600"/>
            <a:ext cx="628650" cy="609600"/>
          </a:xfrm>
          <a:prstGeom prst="rect">
            <a:avLst/>
          </a:prstGeom>
          <a:noFill/>
          <a:ln w="412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a:t>
            </a:r>
          </a:p>
        </p:txBody>
      </p:sp>
      <p:sp>
        <p:nvSpPr>
          <p:cNvPr id="20489" name="Rectangle 4"/>
          <p:cNvSpPr>
            <a:spLocks noChangeArrowheads="1"/>
          </p:cNvSpPr>
          <p:nvPr/>
        </p:nvSpPr>
        <p:spPr bwMode="auto">
          <a:xfrm>
            <a:off x="4267200" y="3276600"/>
            <a:ext cx="628650" cy="609600"/>
          </a:xfrm>
          <a:prstGeom prst="rect">
            <a:avLst/>
          </a:prstGeom>
          <a:noFill/>
          <a:ln w="412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a:t>
            </a:r>
          </a:p>
        </p:txBody>
      </p:sp>
      <p:sp>
        <p:nvSpPr>
          <p:cNvPr id="20490" name="Rectangle 4"/>
          <p:cNvSpPr>
            <a:spLocks noChangeArrowheads="1"/>
          </p:cNvSpPr>
          <p:nvPr/>
        </p:nvSpPr>
        <p:spPr bwMode="auto">
          <a:xfrm>
            <a:off x="4876800" y="3276600"/>
            <a:ext cx="628650" cy="609600"/>
          </a:xfrm>
          <a:prstGeom prst="rect">
            <a:avLst/>
          </a:prstGeom>
          <a:noFill/>
          <a:ln w="412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a:t>
            </a:r>
          </a:p>
        </p:txBody>
      </p:sp>
      <p:sp>
        <p:nvSpPr>
          <p:cNvPr id="20491" name="Rectangle 4"/>
          <p:cNvSpPr>
            <a:spLocks noChangeArrowheads="1"/>
          </p:cNvSpPr>
          <p:nvPr/>
        </p:nvSpPr>
        <p:spPr bwMode="auto">
          <a:xfrm>
            <a:off x="5505450" y="3276600"/>
            <a:ext cx="628650" cy="609600"/>
          </a:xfrm>
          <a:prstGeom prst="rect">
            <a:avLst/>
          </a:prstGeom>
          <a:noFill/>
          <a:ln w="412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a:t>
            </a:r>
          </a:p>
        </p:txBody>
      </p:sp>
      <p:sp>
        <p:nvSpPr>
          <p:cNvPr id="20492" name="Rectangle 4"/>
          <p:cNvSpPr>
            <a:spLocks noChangeArrowheads="1"/>
          </p:cNvSpPr>
          <p:nvPr/>
        </p:nvSpPr>
        <p:spPr bwMode="auto">
          <a:xfrm>
            <a:off x="6134100" y="3276600"/>
            <a:ext cx="628650" cy="609600"/>
          </a:xfrm>
          <a:prstGeom prst="rect">
            <a:avLst/>
          </a:prstGeom>
          <a:noFill/>
          <a:ln w="412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F2</a:t>
            </a:r>
          </a:p>
        </p:txBody>
      </p:sp>
      <p:sp>
        <p:nvSpPr>
          <p:cNvPr id="20493" name="Rectangle 4"/>
          <p:cNvSpPr>
            <a:spLocks noChangeArrowheads="1"/>
          </p:cNvSpPr>
          <p:nvPr/>
        </p:nvSpPr>
        <p:spPr bwMode="auto">
          <a:xfrm>
            <a:off x="6743700" y="3276600"/>
            <a:ext cx="628650" cy="609600"/>
          </a:xfrm>
          <a:prstGeom prst="rect">
            <a:avLst/>
          </a:prstGeom>
          <a:noFill/>
          <a:ln w="412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F2</a:t>
            </a:r>
          </a:p>
        </p:txBody>
      </p:sp>
      <p:sp>
        <p:nvSpPr>
          <p:cNvPr id="20494" name="Rectangle 4"/>
          <p:cNvSpPr>
            <a:spLocks noChangeArrowheads="1"/>
          </p:cNvSpPr>
          <p:nvPr/>
        </p:nvSpPr>
        <p:spPr bwMode="auto">
          <a:xfrm>
            <a:off x="1752600" y="3276600"/>
            <a:ext cx="5619750" cy="609600"/>
          </a:xfrm>
          <a:prstGeom prst="rect">
            <a:avLst/>
          </a:prstGeom>
          <a:noFill/>
          <a:ln w="793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ClrTx/>
              <a:buSzTx/>
              <a:buFontTx/>
              <a:buNone/>
            </a:pPr>
            <a:endParaRPr lang="en-US" altLang="en-US" sz="1800"/>
          </a:p>
        </p:txBody>
      </p:sp>
      <p:pic>
        <p:nvPicPr>
          <p:cNvPr id="20495" name="Picture 2" descr="http://www.onlineceucredit.com/images/best-practic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050"/>
            <a:ext cx="203835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itle 1"/>
          <p:cNvSpPr txBox="1">
            <a:spLocks/>
          </p:cNvSpPr>
          <p:nvPr/>
        </p:nvSpPr>
        <p:spPr>
          <a:xfrm>
            <a:off x="3209925" y="4267200"/>
            <a:ext cx="2743200" cy="685800"/>
          </a:xfrm>
          <a:prstGeom prst="rect">
            <a:avLst/>
          </a:prstGeom>
        </p:spPr>
        <p:txBody>
          <a:bodyPr/>
          <a:lstStyle/>
          <a:p>
            <a:pPr algn="ctr" eaLnBrk="1" hangingPunct="1">
              <a:defRPr/>
            </a:pPr>
            <a:r>
              <a:rPr lang="en-US" sz="36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rPr>
              <a:t>two pieces</a:t>
            </a:r>
            <a:endParaRPr lang="en-CA" sz="36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cxnSp>
        <p:nvCxnSpPr>
          <p:cNvPr id="20497" name="Straight Connector 6"/>
          <p:cNvCxnSpPr>
            <a:cxnSpLocks noChangeShapeType="1"/>
          </p:cNvCxnSpPr>
          <p:nvPr/>
        </p:nvCxnSpPr>
        <p:spPr bwMode="auto">
          <a:xfrm>
            <a:off x="1703388" y="3886200"/>
            <a:ext cx="1935162" cy="0"/>
          </a:xfrm>
          <a:prstGeom prst="line">
            <a:avLst/>
          </a:prstGeom>
          <a:noFill/>
          <a:ln w="66675" algn="ctr">
            <a:solidFill>
              <a:srgbClr val="FF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20498" name="Straight Connector 6"/>
          <p:cNvCxnSpPr>
            <a:cxnSpLocks noChangeShapeType="1"/>
          </p:cNvCxnSpPr>
          <p:nvPr/>
        </p:nvCxnSpPr>
        <p:spPr bwMode="auto">
          <a:xfrm>
            <a:off x="6161088" y="3886200"/>
            <a:ext cx="1230312" cy="0"/>
          </a:xfrm>
          <a:prstGeom prst="line">
            <a:avLst/>
          </a:prstGeom>
          <a:noFill/>
          <a:ln w="66675" algn="ctr">
            <a:solidFill>
              <a:srgbClr val="FF0000"/>
            </a:solidFill>
            <a:round/>
            <a:headEnd type="triangle" w="med" len="me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529236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a:xfrm>
            <a:off x="142874" y="838200"/>
            <a:ext cx="8772525" cy="5638800"/>
          </a:xfrm>
        </p:spPr>
        <p:txBody>
          <a:bodyPr/>
          <a:lstStyle/>
          <a:p>
            <a:pPr marL="0" lvl="1" indent="0" eaLnBrk="1" hangingPunct="1"/>
            <a:r>
              <a:rPr lang="en-US" altLang="en-US" sz="3600" dirty="0">
                <a:latin typeface="Times New Roman" panose="02020603050405020304" pitchFamily="18" charset="0"/>
                <a:cs typeface="Times New Roman" panose="02020603050405020304" pitchFamily="18" charset="0"/>
              </a:rPr>
              <a:t>Validation check exists for many file formats</a:t>
            </a:r>
          </a:p>
          <a:p>
            <a:pPr marL="857250" lvl="2" indent="-457200" algn="just" eaLnBrk="1" hangingPunct="1">
              <a:buFont typeface="Wingdings" panose="05000000000000000000" pitchFamily="2" charset="2"/>
              <a:buChar char="q"/>
            </a:pPr>
            <a:r>
              <a:rPr lang="en-CA" altLang="en-US" sz="2800" dirty="0">
                <a:latin typeface="Times New Roman" panose="02020603050405020304" pitchFamily="18" charset="0"/>
                <a:cs typeface="Times New Roman" panose="02020603050405020304" pitchFamily="18" charset="0"/>
              </a:rPr>
              <a:t>The </a:t>
            </a:r>
            <a:r>
              <a:rPr lang="en-CA" altLang="en-US" sz="2800" b="1" dirty="0">
                <a:latin typeface="Times New Roman" panose="02020603050405020304" pitchFamily="18" charset="0"/>
                <a:cs typeface="Times New Roman" panose="02020603050405020304" pitchFamily="18" charset="0"/>
              </a:rPr>
              <a:t>cyclic redundancy check</a:t>
            </a:r>
            <a:r>
              <a:rPr lang="en-CA" altLang="en-US" sz="2800" dirty="0">
                <a:latin typeface="Times New Roman" panose="02020603050405020304" pitchFamily="18" charset="0"/>
                <a:cs typeface="Times New Roman" panose="02020603050405020304" pitchFamily="18" charset="0"/>
              </a:rPr>
              <a:t>, or </a:t>
            </a:r>
            <a:r>
              <a:rPr lang="en-CA" altLang="en-US" sz="2800" b="1" dirty="0">
                <a:latin typeface="Times New Roman" panose="02020603050405020304" pitchFamily="18" charset="0"/>
                <a:cs typeface="Times New Roman" panose="02020603050405020304" pitchFamily="18" charset="0"/>
              </a:rPr>
              <a:t>CRC</a:t>
            </a:r>
            <a:r>
              <a:rPr lang="en-CA" altLang="en-US" sz="2800" dirty="0">
                <a:latin typeface="Times New Roman" panose="02020603050405020304" pitchFamily="18" charset="0"/>
                <a:cs typeface="Times New Roman" panose="02020603050405020304" pitchFamily="18" charset="0"/>
              </a:rPr>
              <a:t>, is a technique for detecting errors in digital data, as referred to as </a:t>
            </a:r>
            <a:r>
              <a:rPr lang="en-CA" altLang="en-US" sz="2800" b="1" dirty="0">
                <a:latin typeface="Times New Roman" panose="02020603050405020304" pitchFamily="18" charset="0"/>
                <a:cs typeface="Times New Roman" panose="02020603050405020304" pitchFamily="18" charset="0"/>
              </a:rPr>
              <a:t>data integrity</a:t>
            </a:r>
            <a:r>
              <a:rPr lang="en-CA" altLang="en-US" sz="2800" dirty="0">
                <a:latin typeface="Times New Roman" panose="02020603050405020304" pitchFamily="18" charset="0"/>
                <a:cs typeface="Times New Roman" panose="02020603050405020304" pitchFamily="18" charset="0"/>
              </a:rPr>
              <a:t>. </a:t>
            </a:r>
          </a:p>
          <a:p>
            <a:pPr marL="1314450" lvl="3" indent="-457200" algn="just" eaLnBrk="1" hangingPunct="1">
              <a:buFont typeface="Wingdings" panose="05000000000000000000" pitchFamily="2" charset="2"/>
              <a:buChar char="Ø"/>
            </a:pPr>
            <a:r>
              <a:rPr lang="en-CA" altLang="en-US" sz="2400" dirty="0">
                <a:latin typeface="Times New Roman" panose="02020603050405020304" pitchFamily="18" charset="0"/>
                <a:cs typeface="Times New Roman" panose="02020603050405020304" pitchFamily="18" charset="0"/>
              </a:rPr>
              <a:t>In the </a:t>
            </a:r>
            <a:r>
              <a:rPr lang="en-CA" altLang="en-US" sz="2400" b="1" dirty="0">
                <a:latin typeface="Times New Roman" panose="02020603050405020304" pitchFamily="18" charset="0"/>
                <a:cs typeface="Times New Roman" panose="02020603050405020304" pitchFamily="18" charset="0"/>
              </a:rPr>
              <a:t>CRC</a:t>
            </a:r>
            <a:r>
              <a:rPr lang="en-CA" altLang="en-US" sz="2400" dirty="0">
                <a:latin typeface="Times New Roman" panose="02020603050405020304" pitchFamily="18" charset="0"/>
                <a:cs typeface="Times New Roman" panose="02020603050405020304" pitchFamily="18" charset="0"/>
              </a:rPr>
              <a:t> method, a certain number of check bits, often called a </a:t>
            </a:r>
            <a:r>
              <a:rPr lang="en-CA" altLang="en-US" sz="2400" b="1" dirty="0">
                <a:latin typeface="Times New Roman" panose="02020603050405020304" pitchFamily="18" charset="0"/>
                <a:cs typeface="Times New Roman" panose="02020603050405020304" pitchFamily="18" charset="0"/>
              </a:rPr>
              <a:t>checksum</a:t>
            </a:r>
            <a:r>
              <a:rPr lang="en-CA" altLang="en-US" sz="2400" dirty="0">
                <a:latin typeface="Times New Roman" panose="02020603050405020304" pitchFamily="18" charset="0"/>
                <a:cs typeface="Times New Roman" panose="02020603050405020304" pitchFamily="18" charset="0"/>
              </a:rPr>
              <a:t>, are appended to the data or file. Whenever the data or file has been read, we can determine whether or not the check bits agree with the data, to ascertain with a certain degree of probability whether or not an error occurred in storage or transmission of the entire data.</a:t>
            </a:r>
            <a:endParaRPr lang="en-US" altLang="en-US" sz="2400" dirty="0">
              <a:latin typeface="Times New Roman" panose="02020603050405020304" pitchFamily="18" charset="0"/>
              <a:cs typeface="Times New Roman" panose="02020603050405020304" pitchFamily="18" charset="0"/>
            </a:endParaRPr>
          </a:p>
          <a:p>
            <a:pPr marL="857250" lvl="2" indent="-457200" algn="just" eaLnBrk="1" hangingPunct="1">
              <a:buFont typeface="Wingdings" panose="05000000000000000000" pitchFamily="2" charset="2"/>
              <a:buChar char="q"/>
            </a:pPr>
            <a:r>
              <a:rPr lang="en-US" altLang="en-US" sz="2800" dirty="0">
                <a:latin typeface="Times New Roman" panose="02020603050405020304" pitchFamily="18" charset="0"/>
                <a:cs typeface="Times New Roman" panose="02020603050405020304" pitchFamily="18" charset="0"/>
              </a:rPr>
              <a:t>For example, CRC for zip files, Microsoft Office 2007 or 2010 file (.</a:t>
            </a:r>
            <a:r>
              <a:rPr lang="en-US" altLang="en-US" sz="2800" dirty="0" err="1">
                <a:latin typeface="Times New Roman" panose="02020603050405020304" pitchFamily="18" charset="0"/>
                <a:cs typeface="Times New Roman" panose="02020603050405020304" pitchFamily="18" charset="0"/>
              </a:rPr>
              <a:t>docx</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pptx</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xlsx</a:t>
            </a:r>
            <a:r>
              <a:rPr lang="en-US" altLang="en-US" sz="2800" dirty="0">
                <a:latin typeface="Times New Roman" panose="02020603050405020304" pitchFamily="18" charset="0"/>
                <a:cs typeface="Times New Roman" panose="02020603050405020304" pitchFamily="18" charset="0"/>
              </a:rPr>
              <a:t>), etc. </a:t>
            </a:r>
          </a:p>
        </p:txBody>
      </p:sp>
      <p:sp>
        <p:nvSpPr>
          <p:cNvPr id="21507"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fld id="{54CC6F88-70D8-4239-A29D-2F766DACA1C7}" type="slidenum">
              <a:rPr lang="zh-CN" altLang="en-US" sz="1400">
                <a:latin typeface="Times New Roman" panose="02020603050405020304" pitchFamily="18" charset="0"/>
              </a:rPr>
              <a:pPr>
                <a:spcBef>
                  <a:spcPct val="0"/>
                </a:spcBef>
                <a:buClrTx/>
                <a:buSzTx/>
                <a:buFontTx/>
                <a:buNone/>
              </a:pPr>
              <a:t>14</a:t>
            </a:fld>
            <a:endParaRPr lang="en-US" altLang="zh-CN" sz="1400">
              <a:latin typeface="Times New Roman" panose="02020603050405020304" pitchFamily="18" charset="0"/>
            </a:endParaRPr>
          </a:p>
        </p:txBody>
      </p:sp>
      <p:sp>
        <p:nvSpPr>
          <p:cNvPr id="7" name="Title 1"/>
          <p:cNvSpPr txBox="1">
            <a:spLocks/>
          </p:cNvSpPr>
          <p:nvPr/>
        </p:nvSpPr>
        <p:spPr>
          <a:xfrm>
            <a:off x="314325" y="152400"/>
            <a:ext cx="8534400" cy="685800"/>
          </a:xfrm>
          <a:prstGeom prst="rect">
            <a:avLst/>
          </a:prstGeom>
        </p:spPr>
        <p:txBody>
          <a:bodyPr/>
          <a:lstStyle/>
          <a:p>
            <a:pPr algn="ctr" eaLnBrk="1" hangingPunct="1">
              <a:defRPr/>
            </a:pPr>
            <a:r>
              <a:rPr lang="en-US" sz="40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rPr>
              <a:t>File Validation Check</a:t>
            </a:r>
            <a:endParaRPr lang="en-CA" sz="40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29868643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fld id="{7DB466D4-356E-4B6C-9D0B-C7D9FE5CCE50}" type="slidenum">
              <a:rPr lang="zh-CN" altLang="en-US" sz="1400">
                <a:latin typeface="Times New Roman" panose="02020603050405020304" pitchFamily="18" charset="0"/>
              </a:rPr>
              <a:pPr>
                <a:spcBef>
                  <a:spcPct val="0"/>
                </a:spcBef>
                <a:buClrTx/>
                <a:buSzTx/>
                <a:buFontTx/>
                <a:buNone/>
              </a:pPr>
              <a:t>15</a:t>
            </a:fld>
            <a:endParaRPr lang="en-US" altLang="zh-CN" sz="1400">
              <a:latin typeface="Times New Roman" panose="02020603050405020304" pitchFamily="18" charset="0"/>
            </a:endParaRPr>
          </a:p>
        </p:txBody>
      </p:sp>
      <p:sp>
        <p:nvSpPr>
          <p:cNvPr id="5" name="Title 1"/>
          <p:cNvSpPr txBox="1">
            <a:spLocks/>
          </p:cNvSpPr>
          <p:nvPr/>
        </p:nvSpPr>
        <p:spPr>
          <a:xfrm>
            <a:off x="0" y="228600"/>
            <a:ext cx="9067800" cy="685800"/>
          </a:xfrm>
          <a:prstGeom prst="rect">
            <a:avLst/>
          </a:prstGeom>
        </p:spPr>
        <p:txBody>
          <a:bodyPr/>
          <a:lstStyle/>
          <a:p>
            <a:pPr algn="ctr" eaLnBrk="1" hangingPunct="1">
              <a:defRPr/>
            </a:pPr>
            <a:r>
              <a:rPr lang="en-US" sz="4000" b="1" kern="0" dirty="0" err="1">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rPr>
              <a:t>Bifragment</a:t>
            </a:r>
            <a:r>
              <a:rPr lang="en-US" sz="40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rPr>
              <a:t> Gap Carving (BGC) (cont’d)</a:t>
            </a:r>
            <a:endParaRPr lang="en-CA" sz="40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
        <p:nvSpPr>
          <p:cNvPr id="23556" name="Rectangle 4"/>
          <p:cNvSpPr>
            <a:spLocks noChangeArrowheads="1"/>
          </p:cNvSpPr>
          <p:nvPr/>
        </p:nvSpPr>
        <p:spPr bwMode="auto">
          <a:xfrm>
            <a:off x="1752600" y="2514600"/>
            <a:ext cx="628650" cy="609600"/>
          </a:xfrm>
          <a:prstGeom prst="rect">
            <a:avLst/>
          </a:prstGeom>
          <a:noFill/>
          <a:ln w="412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F1</a:t>
            </a:r>
          </a:p>
        </p:txBody>
      </p:sp>
      <p:sp>
        <p:nvSpPr>
          <p:cNvPr id="23557" name="Rectangle 4"/>
          <p:cNvSpPr>
            <a:spLocks noChangeArrowheads="1"/>
          </p:cNvSpPr>
          <p:nvPr/>
        </p:nvSpPr>
        <p:spPr bwMode="auto">
          <a:xfrm>
            <a:off x="2381250" y="2514600"/>
            <a:ext cx="628650" cy="609600"/>
          </a:xfrm>
          <a:prstGeom prst="rect">
            <a:avLst/>
          </a:prstGeom>
          <a:noFill/>
          <a:ln w="412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F1</a:t>
            </a:r>
          </a:p>
        </p:txBody>
      </p:sp>
      <p:sp>
        <p:nvSpPr>
          <p:cNvPr id="23558" name="Rectangle 4"/>
          <p:cNvSpPr>
            <a:spLocks noChangeArrowheads="1"/>
          </p:cNvSpPr>
          <p:nvPr/>
        </p:nvSpPr>
        <p:spPr bwMode="auto">
          <a:xfrm>
            <a:off x="2990850" y="2514600"/>
            <a:ext cx="628650" cy="609600"/>
          </a:xfrm>
          <a:prstGeom prst="rect">
            <a:avLst/>
          </a:prstGeom>
          <a:noFill/>
          <a:ln w="412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F1</a:t>
            </a:r>
          </a:p>
        </p:txBody>
      </p:sp>
      <p:sp>
        <p:nvSpPr>
          <p:cNvPr id="23559" name="Rectangle 4"/>
          <p:cNvSpPr>
            <a:spLocks noChangeArrowheads="1"/>
          </p:cNvSpPr>
          <p:nvPr/>
        </p:nvSpPr>
        <p:spPr bwMode="auto">
          <a:xfrm>
            <a:off x="3638550" y="2514600"/>
            <a:ext cx="628650" cy="609600"/>
          </a:xfrm>
          <a:prstGeom prst="rect">
            <a:avLst/>
          </a:prstGeom>
          <a:noFill/>
          <a:ln w="412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a:t>
            </a:r>
          </a:p>
        </p:txBody>
      </p:sp>
      <p:sp>
        <p:nvSpPr>
          <p:cNvPr id="23560" name="Rectangle 4"/>
          <p:cNvSpPr>
            <a:spLocks noChangeArrowheads="1"/>
          </p:cNvSpPr>
          <p:nvPr/>
        </p:nvSpPr>
        <p:spPr bwMode="auto">
          <a:xfrm>
            <a:off x="4267200" y="2514600"/>
            <a:ext cx="628650" cy="609600"/>
          </a:xfrm>
          <a:prstGeom prst="rect">
            <a:avLst/>
          </a:prstGeom>
          <a:noFill/>
          <a:ln w="412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a:t>
            </a:r>
          </a:p>
        </p:txBody>
      </p:sp>
      <p:sp>
        <p:nvSpPr>
          <p:cNvPr id="23561" name="Rectangle 4"/>
          <p:cNvSpPr>
            <a:spLocks noChangeArrowheads="1"/>
          </p:cNvSpPr>
          <p:nvPr/>
        </p:nvSpPr>
        <p:spPr bwMode="auto">
          <a:xfrm>
            <a:off x="4876800" y="2514600"/>
            <a:ext cx="628650" cy="609600"/>
          </a:xfrm>
          <a:prstGeom prst="rect">
            <a:avLst/>
          </a:prstGeom>
          <a:noFill/>
          <a:ln w="412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a:t>
            </a:r>
          </a:p>
        </p:txBody>
      </p:sp>
      <p:sp>
        <p:nvSpPr>
          <p:cNvPr id="23562" name="Rectangle 4"/>
          <p:cNvSpPr>
            <a:spLocks noChangeArrowheads="1"/>
          </p:cNvSpPr>
          <p:nvPr/>
        </p:nvSpPr>
        <p:spPr bwMode="auto">
          <a:xfrm>
            <a:off x="5505450" y="2514600"/>
            <a:ext cx="628650" cy="609600"/>
          </a:xfrm>
          <a:prstGeom prst="rect">
            <a:avLst/>
          </a:prstGeom>
          <a:noFill/>
          <a:ln w="412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a:t>
            </a:r>
          </a:p>
        </p:txBody>
      </p:sp>
      <p:sp>
        <p:nvSpPr>
          <p:cNvPr id="23563" name="Rectangle 4"/>
          <p:cNvSpPr>
            <a:spLocks noChangeArrowheads="1"/>
          </p:cNvSpPr>
          <p:nvPr/>
        </p:nvSpPr>
        <p:spPr bwMode="auto">
          <a:xfrm>
            <a:off x="6134100" y="2514600"/>
            <a:ext cx="628650" cy="609600"/>
          </a:xfrm>
          <a:prstGeom prst="rect">
            <a:avLst/>
          </a:prstGeom>
          <a:noFill/>
          <a:ln w="412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F2</a:t>
            </a:r>
          </a:p>
        </p:txBody>
      </p:sp>
      <p:sp>
        <p:nvSpPr>
          <p:cNvPr id="23564" name="Rectangle 4"/>
          <p:cNvSpPr>
            <a:spLocks noChangeArrowheads="1"/>
          </p:cNvSpPr>
          <p:nvPr/>
        </p:nvSpPr>
        <p:spPr bwMode="auto">
          <a:xfrm>
            <a:off x="6743700" y="2514600"/>
            <a:ext cx="628650" cy="609600"/>
          </a:xfrm>
          <a:prstGeom prst="rect">
            <a:avLst/>
          </a:prstGeom>
          <a:noFill/>
          <a:ln w="412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F2</a:t>
            </a:r>
          </a:p>
        </p:txBody>
      </p:sp>
      <p:cxnSp>
        <p:nvCxnSpPr>
          <p:cNvPr id="23565" name="Straight Connector 6"/>
          <p:cNvCxnSpPr>
            <a:cxnSpLocks noChangeShapeType="1"/>
          </p:cNvCxnSpPr>
          <p:nvPr/>
        </p:nvCxnSpPr>
        <p:spPr bwMode="auto">
          <a:xfrm rot="5400000" flipH="1" flipV="1">
            <a:off x="1524794" y="3733006"/>
            <a:ext cx="1066800" cy="1588"/>
          </a:xfrm>
          <a:prstGeom prst="line">
            <a:avLst/>
          </a:prstGeom>
          <a:noFill/>
          <a:ln w="66675" algn="ctr">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21" name="Rectangle 20"/>
          <p:cNvSpPr>
            <a:spLocks noChangeArrowheads="1"/>
          </p:cNvSpPr>
          <p:nvPr/>
        </p:nvSpPr>
        <p:spPr bwMode="auto">
          <a:xfrm>
            <a:off x="1219200" y="4344988"/>
            <a:ext cx="1828800" cy="760412"/>
          </a:xfrm>
          <a:prstGeom prst="rect">
            <a:avLst/>
          </a:prstGeom>
          <a:noFill/>
          <a:ln w="9525">
            <a:noFill/>
            <a:miter lim="800000"/>
            <a:headEnd/>
            <a:tailEnd/>
          </a:ln>
        </p:spPr>
        <p:txBody>
          <a:bodyPr anchor="ctr"/>
          <a:lstStyle/>
          <a:p>
            <a:pPr algn="ctr">
              <a:spcBef>
                <a:spcPct val="20000"/>
              </a:spcBef>
              <a:buClr>
                <a:schemeClr val="accent2"/>
              </a:buClr>
              <a:buSzPct val="85000"/>
              <a:buFont typeface="ZapfDingbats" pitchFamily="82" charset="2"/>
              <a:buNone/>
              <a:defRPr/>
            </a:pPr>
            <a:r>
              <a:rPr lang="en-US" sz="2800" b="1" dirty="0">
                <a:effectLst>
                  <a:outerShdw blurRad="38100" dist="38100" dir="2700000" algn="tl">
                    <a:srgbClr val="000000">
                      <a:alpha val="43137"/>
                    </a:srgbClr>
                  </a:outerShdw>
                </a:effectLst>
                <a:latin typeface="Times New Roman" pitchFamily="18" charset="0"/>
                <a:cs typeface="Times New Roman" pitchFamily="18" charset="0"/>
              </a:rPr>
              <a:t>File header</a:t>
            </a:r>
            <a:endPar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cxnSp>
        <p:nvCxnSpPr>
          <p:cNvPr id="23567" name="Straight Connector 6"/>
          <p:cNvCxnSpPr>
            <a:cxnSpLocks noChangeShapeType="1"/>
          </p:cNvCxnSpPr>
          <p:nvPr/>
        </p:nvCxnSpPr>
        <p:spPr bwMode="auto">
          <a:xfrm rot="5400000" flipH="1" flipV="1">
            <a:off x="6553994" y="3733006"/>
            <a:ext cx="1066800" cy="1588"/>
          </a:xfrm>
          <a:prstGeom prst="line">
            <a:avLst/>
          </a:prstGeom>
          <a:noFill/>
          <a:ln w="66675" algn="ctr">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23" name="Rectangle 22"/>
          <p:cNvSpPr>
            <a:spLocks noChangeArrowheads="1"/>
          </p:cNvSpPr>
          <p:nvPr/>
        </p:nvSpPr>
        <p:spPr bwMode="auto">
          <a:xfrm>
            <a:off x="6172200" y="4344988"/>
            <a:ext cx="1828800" cy="760412"/>
          </a:xfrm>
          <a:prstGeom prst="rect">
            <a:avLst/>
          </a:prstGeom>
          <a:noFill/>
          <a:ln w="9525">
            <a:noFill/>
            <a:miter lim="800000"/>
            <a:headEnd/>
            <a:tailEnd/>
          </a:ln>
        </p:spPr>
        <p:txBody>
          <a:bodyPr anchor="ctr"/>
          <a:lstStyle/>
          <a:p>
            <a:pPr algn="ctr">
              <a:spcBef>
                <a:spcPct val="20000"/>
              </a:spcBef>
              <a:buClr>
                <a:schemeClr val="accent2"/>
              </a:buClr>
              <a:buSzPct val="85000"/>
              <a:buFont typeface="ZapfDingbats" pitchFamily="82" charset="2"/>
              <a:buNone/>
              <a:defRPr/>
            </a:pPr>
            <a:r>
              <a:rPr lang="en-US" sz="2800" b="1" dirty="0">
                <a:effectLst>
                  <a:outerShdw blurRad="38100" dist="38100" dir="2700000" algn="tl">
                    <a:srgbClr val="000000">
                      <a:alpha val="43137"/>
                    </a:srgbClr>
                  </a:outerShdw>
                </a:effectLst>
                <a:latin typeface="Times New Roman" pitchFamily="18" charset="0"/>
                <a:cs typeface="Times New Roman" pitchFamily="18" charset="0"/>
              </a:rPr>
              <a:t>File footer</a:t>
            </a:r>
            <a:endPar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23569" name="Rectangle 23"/>
          <p:cNvSpPr>
            <a:spLocks noChangeArrowheads="1"/>
          </p:cNvSpPr>
          <p:nvPr/>
        </p:nvSpPr>
        <p:spPr bwMode="auto">
          <a:xfrm>
            <a:off x="228600" y="1371600"/>
            <a:ext cx="8077200"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lnSpc>
                <a:spcPct val="80000"/>
              </a:lnSpc>
              <a:spcBef>
                <a:spcPct val="0"/>
              </a:spcBef>
              <a:buClrTx/>
              <a:buSzTx/>
              <a:buFontTx/>
              <a:buNone/>
            </a:pPr>
            <a:r>
              <a:rPr lang="en-US" altLang="en-US" dirty="0">
                <a:latin typeface="Times New Roman" panose="02020603050405020304" pitchFamily="18" charset="0"/>
                <a:cs typeface="Times New Roman" panose="02020603050405020304" pitchFamily="18" charset="0"/>
              </a:rPr>
              <a:t>If a file with a header and footer doesn’t validate, it’s possible it is fragmented.</a:t>
            </a:r>
          </a:p>
        </p:txBody>
      </p:sp>
      <p:sp>
        <p:nvSpPr>
          <p:cNvPr id="19" name="Rectangle 4"/>
          <p:cNvSpPr>
            <a:spLocks noChangeArrowheads="1"/>
          </p:cNvSpPr>
          <p:nvPr/>
        </p:nvSpPr>
        <p:spPr bwMode="auto">
          <a:xfrm>
            <a:off x="1752600" y="2514600"/>
            <a:ext cx="5619750" cy="609600"/>
          </a:xfrm>
          <a:prstGeom prst="rect">
            <a:avLst/>
          </a:prstGeom>
          <a:noFill/>
          <a:ln w="793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ClrTx/>
              <a:buSzTx/>
              <a:buFontTx/>
              <a:buNone/>
            </a:pPr>
            <a:endParaRPr lang="en-US" altLang="en-US" sz="1800"/>
          </a:p>
        </p:txBody>
      </p:sp>
      <p:pic>
        <p:nvPicPr>
          <p:cNvPr id="20" name="Picture 4" descr="http://prettyinpinstripes.mlblogs.com/failed.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62900" y="2806700"/>
            <a:ext cx="9906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a:grpSpLocks/>
          </p:cNvGrpSpPr>
          <p:nvPr/>
        </p:nvGrpSpPr>
        <p:grpSpPr bwMode="auto">
          <a:xfrm>
            <a:off x="3219450" y="3632200"/>
            <a:ext cx="2790825" cy="1270000"/>
            <a:chOff x="3200400" y="3325458"/>
            <a:chExt cx="2790825" cy="1268628"/>
          </a:xfrm>
        </p:grpSpPr>
        <p:sp>
          <p:nvSpPr>
            <p:cNvPr id="23577" name="矩形 5"/>
            <p:cNvSpPr>
              <a:spLocks noChangeArrowheads="1"/>
            </p:cNvSpPr>
            <p:nvPr/>
          </p:nvSpPr>
          <p:spPr bwMode="auto">
            <a:xfrm>
              <a:off x="3200400" y="3886200"/>
              <a:ext cx="27717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buFont typeface="ZapfDingbats" pitchFamily="82" charset="2"/>
                <a:buNone/>
              </a:pPr>
              <a:r>
                <a:rPr lang="en-US" altLang="zh-CN" sz="2000" b="1">
                  <a:latin typeface="Times New Roman" panose="02020603050405020304" pitchFamily="18" charset="0"/>
                  <a:ea typeface="SimSun" panose="02010600030101010101" pitchFamily="2" charset="-122"/>
                  <a:cs typeface="Times New Roman" panose="02020603050405020304" pitchFamily="18" charset="0"/>
                </a:rPr>
                <a:t>cyclic redundancy check (CRC) failure</a:t>
              </a:r>
              <a:endParaRPr lang="zh-CN" altLang="en-US" sz="2000" b="1">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23578" name="Picture 22" descr="http://met.live.mediaspanonline.com/assets/31069/example-608web_w60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5175" y="3325458"/>
              <a:ext cx="2686050" cy="560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3"/>
          <p:cNvGrpSpPr>
            <a:grpSpLocks/>
          </p:cNvGrpSpPr>
          <p:nvPr/>
        </p:nvGrpSpPr>
        <p:grpSpPr bwMode="auto">
          <a:xfrm>
            <a:off x="371475" y="5334000"/>
            <a:ext cx="8029575" cy="1381125"/>
            <a:chOff x="371475" y="5333841"/>
            <a:chExt cx="8029575" cy="1381443"/>
          </a:xfrm>
        </p:grpSpPr>
        <p:pic>
          <p:nvPicPr>
            <p:cNvPr id="23574" name="Picture 27" descr="http://1.bp.blogspot.com/-0YvhNcd8hrQ/UIEuaVPURhI/AAAAAAAAAYw/i7DMikbuJQ8/s1600/CompressedZIP.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475" y="5486558"/>
              <a:ext cx="3248025" cy="1228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5" name="Picture 29" descr="http://www.andre-spannig.com/wp-content/uploads/2010/05/acrobat-pdf-erro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05450" y="5333841"/>
              <a:ext cx="2895600" cy="1381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26"/>
            <p:cNvSpPr>
              <a:spLocks noChangeArrowheads="1"/>
            </p:cNvSpPr>
            <p:nvPr/>
          </p:nvSpPr>
          <p:spPr bwMode="auto">
            <a:xfrm>
              <a:off x="3581400" y="5640300"/>
              <a:ext cx="1828800" cy="760587"/>
            </a:xfrm>
            <a:prstGeom prst="rect">
              <a:avLst/>
            </a:prstGeom>
            <a:noFill/>
            <a:ln w="9525">
              <a:noFill/>
              <a:miter lim="800000"/>
              <a:headEnd/>
              <a:tailEnd/>
            </a:ln>
          </p:spPr>
          <p:txBody>
            <a:bodyPr anchor="ctr"/>
            <a:lstStyle/>
            <a:p>
              <a:pPr algn="ctr">
                <a:spcBef>
                  <a:spcPct val="20000"/>
                </a:spcBef>
                <a:buClr>
                  <a:schemeClr val="accent2"/>
                </a:buClr>
                <a:buSzPct val="85000"/>
                <a:buFont typeface="ZapfDingbats" pitchFamily="82" charset="2"/>
                <a:buNone/>
                <a:defRPr/>
              </a:pPr>
              <a:r>
                <a:rPr lang="en-US" sz="2800" b="1" dirty="0">
                  <a:effectLst>
                    <a:outerShdw blurRad="38100" dist="38100" dir="2700000" algn="tl">
                      <a:srgbClr val="000000">
                        <a:alpha val="43137"/>
                      </a:srgbClr>
                    </a:outerShdw>
                  </a:effectLst>
                  <a:latin typeface="Times New Roman" pitchFamily="18" charset="0"/>
                  <a:cs typeface="Times New Roman" pitchFamily="18" charset="0"/>
                </a:rPr>
                <a:t>Corrupt files</a:t>
              </a:r>
              <a:endPar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grpSp>
    </p:spTree>
    <p:extLst>
      <p:ext uri="{BB962C8B-B14F-4D97-AF65-F5344CB8AC3E}">
        <p14:creationId xmlns:p14="http://schemas.microsoft.com/office/powerpoint/2010/main" val="34080943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fld id="{DBF211A6-7F21-4FA0-AC75-0C758533FAD4}" type="slidenum">
              <a:rPr lang="zh-CN" altLang="en-US" sz="1400">
                <a:latin typeface="Times New Roman" panose="02020603050405020304" pitchFamily="18" charset="0"/>
              </a:rPr>
              <a:pPr>
                <a:spcBef>
                  <a:spcPct val="0"/>
                </a:spcBef>
                <a:buClrTx/>
                <a:buSzTx/>
                <a:buFontTx/>
                <a:buNone/>
              </a:pPr>
              <a:t>16</a:t>
            </a:fld>
            <a:endParaRPr lang="en-US" altLang="zh-CN" sz="1400">
              <a:latin typeface="Times New Roman" panose="02020603050405020304" pitchFamily="18" charset="0"/>
            </a:endParaRPr>
          </a:p>
        </p:txBody>
      </p:sp>
      <p:sp>
        <p:nvSpPr>
          <p:cNvPr id="5" name="Title 1"/>
          <p:cNvSpPr txBox="1">
            <a:spLocks/>
          </p:cNvSpPr>
          <p:nvPr/>
        </p:nvSpPr>
        <p:spPr>
          <a:xfrm>
            <a:off x="228600" y="533400"/>
            <a:ext cx="8534400" cy="685800"/>
          </a:xfrm>
          <a:prstGeom prst="rect">
            <a:avLst/>
          </a:prstGeom>
        </p:spPr>
        <p:txBody>
          <a:bodyPr/>
          <a:lstStyle/>
          <a:p>
            <a:pPr algn="ctr" eaLnBrk="1" hangingPunct="1">
              <a:defRPr/>
            </a:pPr>
            <a:r>
              <a:rPr lang="en-US" sz="40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rPr>
              <a:t>BGC (cont’d)</a:t>
            </a:r>
            <a:endParaRPr lang="en-CA" sz="40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
        <p:nvSpPr>
          <p:cNvPr id="24580" name="Rectangle 4"/>
          <p:cNvSpPr>
            <a:spLocks noChangeArrowheads="1"/>
          </p:cNvSpPr>
          <p:nvPr/>
        </p:nvSpPr>
        <p:spPr bwMode="auto">
          <a:xfrm>
            <a:off x="1752600" y="2971800"/>
            <a:ext cx="628650" cy="609600"/>
          </a:xfrm>
          <a:prstGeom prst="rect">
            <a:avLst/>
          </a:prstGeom>
          <a:noFill/>
          <a:ln w="412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F1</a:t>
            </a:r>
          </a:p>
        </p:txBody>
      </p:sp>
      <p:sp>
        <p:nvSpPr>
          <p:cNvPr id="24581" name="Rectangle 4"/>
          <p:cNvSpPr>
            <a:spLocks noChangeArrowheads="1"/>
          </p:cNvSpPr>
          <p:nvPr/>
        </p:nvSpPr>
        <p:spPr bwMode="auto">
          <a:xfrm>
            <a:off x="2381250" y="2971800"/>
            <a:ext cx="628650" cy="609600"/>
          </a:xfrm>
          <a:prstGeom prst="rect">
            <a:avLst/>
          </a:prstGeom>
          <a:noFill/>
          <a:ln w="412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F1</a:t>
            </a:r>
          </a:p>
        </p:txBody>
      </p:sp>
      <p:sp>
        <p:nvSpPr>
          <p:cNvPr id="24582" name="Rectangle 4"/>
          <p:cNvSpPr>
            <a:spLocks noChangeArrowheads="1"/>
          </p:cNvSpPr>
          <p:nvPr/>
        </p:nvSpPr>
        <p:spPr bwMode="auto">
          <a:xfrm>
            <a:off x="2990850" y="2971800"/>
            <a:ext cx="628650" cy="609600"/>
          </a:xfrm>
          <a:prstGeom prst="rect">
            <a:avLst/>
          </a:prstGeom>
          <a:noFill/>
          <a:ln w="412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F1</a:t>
            </a:r>
          </a:p>
        </p:txBody>
      </p:sp>
      <p:sp>
        <p:nvSpPr>
          <p:cNvPr id="24583" name="Rectangle 4"/>
          <p:cNvSpPr>
            <a:spLocks noChangeArrowheads="1"/>
          </p:cNvSpPr>
          <p:nvPr/>
        </p:nvSpPr>
        <p:spPr bwMode="auto">
          <a:xfrm>
            <a:off x="3638550" y="2971800"/>
            <a:ext cx="628650" cy="609600"/>
          </a:xfrm>
          <a:prstGeom prst="rect">
            <a:avLst/>
          </a:prstGeom>
          <a:solidFill>
            <a:schemeClr val="accent1"/>
          </a:solidFill>
          <a:ln w="4127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a:t>
            </a:r>
          </a:p>
        </p:txBody>
      </p:sp>
      <p:sp>
        <p:nvSpPr>
          <p:cNvPr id="24584" name="Rectangle 4"/>
          <p:cNvSpPr>
            <a:spLocks noChangeArrowheads="1"/>
          </p:cNvSpPr>
          <p:nvPr/>
        </p:nvSpPr>
        <p:spPr bwMode="auto">
          <a:xfrm>
            <a:off x="4267200" y="2971800"/>
            <a:ext cx="628650" cy="609600"/>
          </a:xfrm>
          <a:prstGeom prst="rect">
            <a:avLst/>
          </a:prstGeom>
          <a:solidFill>
            <a:schemeClr val="accent1"/>
          </a:solidFill>
          <a:ln w="4127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a:t>
            </a:r>
          </a:p>
        </p:txBody>
      </p:sp>
      <p:sp>
        <p:nvSpPr>
          <p:cNvPr id="24585" name="Rectangle 4"/>
          <p:cNvSpPr>
            <a:spLocks noChangeArrowheads="1"/>
          </p:cNvSpPr>
          <p:nvPr/>
        </p:nvSpPr>
        <p:spPr bwMode="auto">
          <a:xfrm>
            <a:off x="4876800" y="2971800"/>
            <a:ext cx="628650" cy="609600"/>
          </a:xfrm>
          <a:prstGeom prst="rect">
            <a:avLst/>
          </a:prstGeom>
          <a:solidFill>
            <a:schemeClr val="accent1"/>
          </a:solidFill>
          <a:ln w="4127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a:t>
            </a:r>
          </a:p>
        </p:txBody>
      </p:sp>
      <p:sp>
        <p:nvSpPr>
          <p:cNvPr id="24586" name="Rectangle 4"/>
          <p:cNvSpPr>
            <a:spLocks noChangeArrowheads="1"/>
          </p:cNvSpPr>
          <p:nvPr/>
        </p:nvSpPr>
        <p:spPr bwMode="auto">
          <a:xfrm>
            <a:off x="5505450" y="2971800"/>
            <a:ext cx="628650" cy="609600"/>
          </a:xfrm>
          <a:prstGeom prst="rect">
            <a:avLst/>
          </a:prstGeom>
          <a:solidFill>
            <a:schemeClr val="accent1"/>
          </a:solidFill>
          <a:ln w="4127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a:t>
            </a:r>
          </a:p>
        </p:txBody>
      </p:sp>
      <p:sp>
        <p:nvSpPr>
          <p:cNvPr id="24587" name="Rectangle 4"/>
          <p:cNvSpPr>
            <a:spLocks noChangeArrowheads="1"/>
          </p:cNvSpPr>
          <p:nvPr/>
        </p:nvSpPr>
        <p:spPr bwMode="auto">
          <a:xfrm>
            <a:off x="6134100" y="2971800"/>
            <a:ext cx="628650" cy="609600"/>
          </a:xfrm>
          <a:prstGeom prst="rect">
            <a:avLst/>
          </a:prstGeom>
          <a:noFill/>
          <a:ln w="412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F2</a:t>
            </a:r>
          </a:p>
        </p:txBody>
      </p:sp>
      <p:sp>
        <p:nvSpPr>
          <p:cNvPr id="24588" name="Rectangle 4"/>
          <p:cNvSpPr>
            <a:spLocks noChangeArrowheads="1"/>
          </p:cNvSpPr>
          <p:nvPr/>
        </p:nvSpPr>
        <p:spPr bwMode="auto">
          <a:xfrm>
            <a:off x="6743700" y="2971800"/>
            <a:ext cx="628650" cy="609600"/>
          </a:xfrm>
          <a:prstGeom prst="rect">
            <a:avLst/>
          </a:prstGeom>
          <a:noFill/>
          <a:ln w="412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F2</a:t>
            </a:r>
          </a:p>
        </p:txBody>
      </p:sp>
      <p:cxnSp>
        <p:nvCxnSpPr>
          <p:cNvPr id="24589" name="Straight Connector 6"/>
          <p:cNvCxnSpPr>
            <a:cxnSpLocks noChangeShapeType="1"/>
          </p:cNvCxnSpPr>
          <p:nvPr/>
        </p:nvCxnSpPr>
        <p:spPr bwMode="auto">
          <a:xfrm rot="16200000" flipH="1">
            <a:off x="1791494" y="2628106"/>
            <a:ext cx="685800" cy="1588"/>
          </a:xfrm>
          <a:prstGeom prst="line">
            <a:avLst/>
          </a:prstGeom>
          <a:noFill/>
          <a:ln w="66675" algn="ctr">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21" name="Rectangle 20"/>
          <p:cNvSpPr>
            <a:spLocks noChangeArrowheads="1"/>
          </p:cNvSpPr>
          <p:nvPr/>
        </p:nvSpPr>
        <p:spPr bwMode="auto">
          <a:xfrm>
            <a:off x="1295400" y="1524000"/>
            <a:ext cx="1828800" cy="760413"/>
          </a:xfrm>
          <a:prstGeom prst="rect">
            <a:avLst/>
          </a:prstGeom>
          <a:noFill/>
          <a:ln w="9525">
            <a:noFill/>
            <a:miter lim="800000"/>
            <a:headEnd/>
            <a:tailEnd/>
          </a:ln>
        </p:spPr>
        <p:txBody>
          <a:bodyPr anchor="ctr"/>
          <a:lstStyle/>
          <a:p>
            <a:pPr algn="ctr">
              <a:spcBef>
                <a:spcPct val="20000"/>
              </a:spcBef>
              <a:buClr>
                <a:schemeClr val="accent2"/>
              </a:buClr>
              <a:buSzPct val="85000"/>
              <a:buFont typeface="ZapfDingbats" pitchFamily="82" charset="2"/>
              <a:buNone/>
              <a:defRPr/>
            </a:pPr>
            <a:r>
              <a:rPr lang="en-US" sz="2800" b="1" dirty="0">
                <a:effectLst>
                  <a:outerShdw blurRad="38100" dist="38100" dir="2700000" algn="tl">
                    <a:srgbClr val="000000">
                      <a:alpha val="43137"/>
                    </a:srgbClr>
                  </a:outerShdw>
                </a:effectLst>
                <a:latin typeface="Times New Roman" pitchFamily="18" charset="0"/>
                <a:cs typeface="Times New Roman" pitchFamily="18" charset="0"/>
              </a:rPr>
              <a:t>File header</a:t>
            </a:r>
            <a:endPar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23" name="Rectangle 22"/>
          <p:cNvSpPr>
            <a:spLocks noChangeArrowheads="1"/>
          </p:cNvSpPr>
          <p:nvPr/>
        </p:nvSpPr>
        <p:spPr bwMode="auto">
          <a:xfrm>
            <a:off x="6096000" y="1371600"/>
            <a:ext cx="1828800" cy="760413"/>
          </a:xfrm>
          <a:prstGeom prst="rect">
            <a:avLst/>
          </a:prstGeom>
          <a:noFill/>
          <a:ln w="9525">
            <a:noFill/>
            <a:miter lim="800000"/>
            <a:headEnd/>
            <a:tailEnd/>
          </a:ln>
        </p:spPr>
        <p:txBody>
          <a:bodyPr anchor="ctr"/>
          <a:lstStyle/>
          <a:p>
            <a:pPr algn="ctr">
              <a:spcBef>
                <a:spcPct val="20000"/>
              </a:spcBef>
              <a:buClr>
                <a:schemeClr val="accent2"/>
              </a:buClr>
              <a:buSzPct val="85000"/>
              <a:buFont typeface="ZapfDingbats" pitchFamily="82" charset="2"/>
              <a:buNone/>
              <a:defRPr/>
            </a:pPr>
            <a:r>
              <a:rPr lang="en-US" sz="2800" b="1" dirty="0">
                <a:effectLst>
                  <a:outerShdw blurRad="38100" dist="38100" dir="2700000" algn="tl">
                    <a:srgbClr val="000000">
                      <a:alpha val="43137"/>
                    </a:srgbClr>
                  </a:outerShdw>
                </a:effectLst>
                <a:latin typeface="Times New Roman" pitchFamily="18" charset="0"/>
                <a:cs typeface="Times New Roman" pitchFamily="18" charset="0"/>
              </a:rPr>
              <a:t>File footer</a:t>
            </a:r>
            <a:endPar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cxnSp>
        <p:nvCxnSpPr>
          <p:cNvPr id="24592" name="Straight Connector 6"/>
          <p:cNvCxnSpPr>
            <a:cxnSpLocks noChangeShapeType="1"/>
          </p:cNvCxnSpPr>
          <p:nvPr/>
        </p:nvCxnSpPr>
        <p:spPr bwMode="auto">
          <a:xfrm rot="16200000" flipH="1">
            <a:off x="6666707" y="2628106"/>
            <a:ext cx="685800" cy="1587"/>
          </a:xfrm>
          <a:prstGeom prst="line">
            <a:avLst/>
          </a:prstGeom>
          <a:noFill/>
          <a:ln w="66675" algn="ctr">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24593" name="Right Brace 25"/>
          <p:cNvSpPr>
            <a:spLocks/>
          </p:cNvSpPr>
          <p:nvPr/>
        </p:nvSpPr>
        <p:spPr bwMode="auto">
          <a:xfrm rot="-5400000">
            <a:off x="2305050" y="3181350"/>
            <a:ext cx="847725" cy="1781175"/>
          </a:xfrm>
          <a:prstGeom prst="rightBrace">
            <a:avLst>
              <a:gd name="adj1" fmla="val 8336"/>
              <a:gd name="adj2" fmla="val 50000"/>
            </a:avLst>
          </a:prstGeom>
          <a:noFill/>
          <a:ln w="349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en-US" altLang="en-US" sz="2400"/>
          </a:p>
        </p:txBody>
      </p:sp>
      <p:sp>
        <p:nvSpPr>
          <p:cNvPr id="27" name="Rectangle 26"/>
          <p:cNvSpPr>
            <a:spLocks noChangeArrowheads="1"/>
          </p:cNvSpPr>
          <p:nvPr/>
        </p:nvSpPr>
        <p:spPr bwMode="auto">
          <a:xfrm>
            <a:off x="990600" y="4497388"/>
            <a:ext cx="3276600" cy="760412"/>
          </a:xfrm>
          <a:prstGeom prst="rect">
            <a:avLst/>
          </a:prstGeom>
          <a:noFill/>
          <a:ln w="9525">
            <a:noFill/>
            <a:miter lim="800000"/>
            <a:headEnd/>
            <a:tailEnd/>
          </a:ln>
        </p:spPr>
        <p:txBody>
          <a:bodyPr anchor="ctr"/>
          <a:lstStyle/>
          <a:p>
            <a:pPr algn="ctr">
              <a:spcBef>
                <a:spcPct val="20000"/>
              </a:spcBef>
              <a:buClr>
                <a:schemeClr val="accent2"/>
              </a:buClr>
              <a:buSzPct val="85000"/>
              <a:buFont typeface="ZapfDingbats" pitchFamily="82" charset="2"/>
              <a:buNone/>
              <a:defRPr/>
            </a:pPr>
            <a:r>
              <a:rPr lang="en-US" sz="2800" b="1" dirty="0">
                <a:effectLst>
                  <a:outerShdw blurRad="38100" dist="38100" dir="2700000" algn="tl">
                    <a:srgbClr val="000000">
                      <a:alpha val="43137"/>
                    </a:srgbClr>
                  </a:outerShdw>
                </a:effectLst>
                <a:latin typeface="Times New Roman" pitchFamily="18" charset="0"/>
                <a:cs typeface="Times New Roman" pitchFamily="18" charset="0"/>
              </a:rPr>
              <a:t>Base fragment</a:t>
            </a:r>
            <a:endPar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cxnSp>
        <p:nvCxnSpPr>
          <p:cNvPr id="24595" name="Straight Connector 6"/>
          <p:cNvCxnSpPr>
            <a:cxnSpLocks noChangeShapeType="1"/>
            <a:endCxn id="24582" idx="0"/>
          </p:cNvCxnSpPr>
          <p:nvPr/>
        </p:nvCxnSpPr>
        <p:spPr bwMode="auto">
          <a:xfrm rot="5400000">
            <a:off x="3252788" y="2338387"/>
            <a:ext cx="685800" cy="581025"/>
          </a:xfrm>
          <a:prstGeom prst="line">
            <a:avLst/>
          </a:prstGeom>
          <a:noFill/>
          <a:ln w="66675" algn="ctr">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32" name="Rectangle 31"/>
          <p:cNvSpPr>
            <a:spLocks noChangeArrowheads="1"/>
          </p:cNvSpPr>
          <p:nvPr/>
        </p:nvSpPr>
        <p:spPr bwMode="auto">
          <a:xfrm>
            <a:off x="3124200" y="1600200"/>
            <a:ext cx="3105150" cy="760413"/>
          </a:xfrm>
          <a:prstGeom prst="rect">
            <a:avLst/>
          </a:prstGeom>
          <a:noFill/>
          <a:ln w="9525">
            <a:noFill/>
            <a:miter lim="800000"/>
            <a:headEnd/>
            <a:tailEnd/>
          </a:ln>
        </p:spPr>
        <p:txBody>
          <a:bodyPr anchor="ctr"/>
          <a:lstStyle/>
          <a:p>
            <a:pPr algn="ctr">
              <a:spcBef>
                <a:spcPct val="20000"/>
              </a:spcBef>
              <a:buClr>
                <a:schemeClr val="accent2"/>
              </a:buClr>
              <a:buSzPct val="85000"/>
              <a:buFont typeface="ZapfDingbats" pitchFamily="82" charset="2"/>
              <a:buNone/>
              <a:defRPr/>
            </a:pPr>
            <a:r>
              <a:rPr lang="en-US" sz="2000" b="1" dirty="0">
                <a:effectLst>
                  <a:outerShdw blurRad="38100" dist="38100" dir="2700000" algn="tl">
                    <a:srgbClr val="000000">
                      <a:alpha val="43137"/>
                    </a:srgbClr>
                  </a:outerShdw>
                </a:effectLst>
                <a:latin typeface="Times New Roman" pitchFamily="18" charset="0"/>
                <a:cs typeface="Times New Roman" pitchFamily="18" charset="0"/>
              </a:rPr>
              <a:t>Fragmentation point</a:t>
            </a:r>
            <a:endParaRPr lang="en-US" sz="20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24597" name="Right Brace 32"/>
          <p:cNvSpPr>
            <a:spLocks/>
          </p:cNvSpPr>
          <p:nvPr/>
        </p:nvSpPr>
        <p:spPr bwMode="auto">
          <a:xfrm rot="-5400000">
            <a:off x="6310312" y="3433763"/>
            <a:ext cx="847725" cy="1276350"/>
          </a:xfrm>
          <a:prstGeom prst="rightBrace">
            <a:avLst>
              <a:gd name="adj1" fmla="val 8330"/>
              <a:gd name="adj2" fmla="val 50000"/>
            </a:avLst>
          </a:prstGeom>
          <a:noFill/>
          <a:ln w="349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en-US" altLang="en-US" sz="2400"/>
          </a:p>
        </p:txBody>
      </p:sp>
      <p:sp>
        <p:nvSpPr>
          <p:cNvPr id="34" name="Rectangle 33"/>
          <p:cNvSpPr>
            <a:spLocks noChangeArrowheads="1"/>
          </p:cNvSpPr>
          <p:nvPr/>
        </p:nvSpPr>
        <p:spPr bwMode="auto">
          <a:xfrm>
            <a:off x="5715000" y="4343400"/>
            <a:ext cx="2152650" cy="760413"/>
          </a:xfrm>
          <a:prstGeom prst="rect">
            <a:avLst/>
          </a:prstGeom>
          <a:noFill/>
          <a:ln w="9525">
            <a:noFill/>
            <a:miter lim="800000"/>
            <a:headEnd/>
            <a:tailEnd/>
          </a:ln>
        </p:spPr>
        <p:txBody>
          <a:bodyPr anchor="ctr"/>
          <a:lstStyle/>
          <a:p>
            <a:pPr algn="ctr">
              <a:spcBef>
                <a:spcPct val="20000"/>
              </a:spcBef>
              <a:buClr>
                <a:schemeClr val="accent2"/>
              </a:buClr>
              <a:buSzPct val="85000"/>
              <a:buFont typeface="ZapfDingbats" pitchFamily="82" charset="2"/>
              <a:buNone/>
              <a:defRPr/>
            </a:pPr>
            <a:r>
              <a:rPr lang="en-US" sz="2800" b="1" dirty="0">
                <a:effectLst>
                  <a:outerShdw blurRad="38100" dist="38100" dir="2700000" algn="tl">
                    <a:srgbClr val="000000">
                      <a:alpha val="43137"/>
                    </a:srgbClr>
                  </a:outerShdw>
                </a:effectLst>
                <a:latin typeface="Times New Roman" pitchFamily="18" charset="0"/>
                <a:cs typeface="Times New Roman" pitchFamily="18" charset="0"/>
              </a:rPr>
              <a:t>Fragment</a:t>
            </a:r>
            <a:endPar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24599"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7800" y="1035050"/>
            <a:ext cx="1270000"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600" name="Picture 25" descr="http://www.hospitality-school.com/wp-content/uploads/2010/07/front-office-terminology-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85088" y="0"/>
            <a:ext cx="1439862"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4601" name="Straight Connector 6"/>
          <p:cNvCxnSpPr>
            <a:cxnSpLocks noChangeShapeType="1"/>
          </p:cNvCxnSpPr>
          <p:nvPr/>
        </p:nvCxnSpPr>
        <p:spPr bwMode="auto">
          <a:xfrm>
            <a:off x="3627438" y="3733800"/>
            <a:ext cx="2468562" cy="0"/>
          </a:xfrm>
          <a:prstGeom prst="line">
            <a:avLst/>
          </a:prstGeom>
          <a:noFill/>
          <a:ln w="66675" algn="ctr">
            <a:solidFill>
              <a:srgbClr val="FF0000"/>
            </a:solidFill>
            <a:round/>
            <a:headEnd type="triangle" w="med" len="med"/>
            <a:tailEnd type="triangle" w="med" len="med"/>
          </a:ln>
          <a:extLst>
            <a:ext uri="{909E8E84-426E-40DD-AFC4-6F175D3DCCD1}">
              <a14:hiddenFill xmlns:a14="http://schemas.microsoft.com/office/drawing/2010/main">
                <a:noFill/>
              </a14:hiddenFill>
            </a:ext>
          </a:extLst>
        </p:spPr>
      </p:cxnSp>
      <p:sp>
        <p:nvSpPr>
          <p:cNvPr id="28" name="Rectangle 27"/>
          <p:cNvSpPr>
            <a:spLocks noChangeArrowheads="1"/>
          </p:cNvSpPr>
          <p:nvPr/>
        </p:nvSpPr>
        <p:spPr bwMode="auto">
          <a:xfrm>
            <a:off x="4191000" y="3733800"/>
            <a:ext cx="1447800" cy="533400"/>
          </a:xfrm>
          <a:prstGeom prst="rect">
            <a:avLst/>
          </a:prstGeom>
          <a:noFill/>
          <a:ln w="9525">
            <a:noFill/>
            <a:miter lim="800000"/>
            <a:headEnd/>
            <a:tailEnd/>
          </a:ln>
        </p:spPr>
        <p:txBody>
          <a:bodyPr anchor="ctr"/>
          <a:lstStyle/>
          <a:p>
            <a:pPr algn="ctr">
              <a:spcBef>
                <a:spcPct val="20000"/>
              </a:spcBef>
              <a:buClr>
                <a:schemeClr val="accent2"/>
              </a:buClr>
              <a:buSzPct val="85000"/>
              <a:buFont typeface="ZapfDingbats" pitchFamily="82" charset="2"/>
              <a:buNone/>
              <a:defRPr/>
            </a:pPr>
            <a:r>
              <a:rPr lang="en-US" sz="2800" b="1" dirty="0">
                <a:effectLst>
                  <a:outerShdw blurRad="38100" dist="38100" dir="2700000" algn="tl">
                    <a:srgbClr val="000000">
                      <a:alpha val="43137"/>
                    </a:srgbClr>
                  </a:outerShdw>
                </a:effectLst>
                <a:latin typeface="Times New Roman" pitchFamily="18" charset="0"/>
                <a:cs typeface="Times New Roman" pitchFamily="18" charset="0"/>
              </a:rPr>
              <a:t>Gap</a:t>
            </a:r>
            <a:endPar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38828402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fld id="{991794E7-2C65-4A0A-BD6C-60C23487F944}" type="slidenum">
              <a:rPr lang="zh-CN" altLang="en-US" sz="1400">
                <a:latin typeface="Times New Roman" panose="02020603050405020304" pitchFamily="18" charset="0"/>
              </a:rPr>
              <a:pPr>
                <a:spcBef>
                  <a:spcPct val="0"/>
                </a:spcBef>
                <a:buClrTx/>
                <a:buSzTx/>
                <a:buFontTx/>
                <a:buNone/>
              </a:pPr>
              <a:t>17</a:t>
            </a:fld>
            <a:endParaRPr lang="en-US" altLang="zh-CN" sz="1400">
              <a:latin typeface="Times New Roman" panose="02020603050405020304" pitchFamily="18" charset="0"/>
            </a:endParaRPr>
          </a:p>
        </p:txBody>
      </p:sp>
      <p:sp>
        <p:nvSpPr>
          <p:cNvPr id="5" name="Title 1"/>
          <p:cNvSpPr txBox="1">
            <a:spLocks/>
          </p:cNvSpPr>
          <p:nvPr/>
        </p:nvSpPr>
        <p:spPr>
          <a:xfrm>
            <a:off x="228600" y="533400"/>
            <a:ext cx="8534400" cy="685800"/>
          </a:xfrm>
          <a:prstGeom prst="rect">
            <a:avLst/>
          </a:prstGeom>
        </p:spPr>
        <p:txBody>
          <a:bodyPr/>
          <a:lstStyle/>
          <a:p>
            <a:pPr algn="ctr" eaLnBrk="1" hangingPunct="1">
              <a:defRPr/>
            </a:pPr>
            <a:r>
              <a:rPr lang="en-US" sz="40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rPr>
              <a:t>BGC (cont’d)</a:t>
            </a:r>
            <a:endParaRPr lang="en-CA" sz="40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
        <p:nvSpPr>
          <p:cNvPr id="25604" name="Rectangle 4"/>
          <p:cNvSpPr>
            <a:spLocks noChangeArrowheads="1"/>
          </p:cNvSpPr>
          <p:nvPr/>
        </p:nvSpPr>
        <p:spPr bwMode="auto">
          <a:xfrm>
            <a:off x="1752600" y="2971800"/>
            <a:ext cx="628650" cy="609600"/>
          </a:xfrm>
          <a:prstGeom prst="rect">
            <a:avLst/>
          </a:prstGeom>
          <a:noFill/>
          <a:ln w="412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F1</a:t>
            </a:r>
          </a:p>
        </p:txBody>
      </p:sp>
      <p:sp>
        <p:nvSpPr>
          <p:cNvPr id="25605" name="Rectangle 4"/>
          <p:cNvSpPr>
            <a:spLocks noChangeArrowheads="1"/>
          </p:cNvSpPr>
          <p:nvPr/>
        </p:nvSpPr>
        <p:spPr bwMode="auto">
          <a:xfrm>
            <a:off x="2381250" y="2971800"/>
            <a:ext cx="628650" cy="609600"/>
          </a:xfrm>
          <a:prstGeom prst="rect">
            <a:avLst/>
          </a:prstGeom>
          <a:noFill/>
          <a:ln w="412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F1</a:t>
            </a:r>
          </a:p>
        </p:txBody>
      </p:sp>
      <p:sp>
        <p:nvSpPr>
          <p:cNvPr id="25606" name="Rectangle 4"/>
          <p:cNvSpPr>
            <a:spLocks noChangeArrowheads="1"/>
          </p:cNvSpPr>
          <p:nvPr/>
        </p:nvSpPr>
        <p:spPr bwMode="auto">
          <a:xfrm>
            <a:off x="2990850" y="2971800"/>
            <a:ext cx="628650" cy="609600"/>
          </a:xfrm>
          <a:prstGeom prst="rect">
            <a:avLst/>
          </a:prstGeom>
          <a:noFill/>
          <a:ln w="412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F1</a:t>
            </a:r>
          </a:p>
        </p:txBody>
      </p:sp>
      <p:sp>
        <p:nvSpPr>
          <p:cNvPr id="25607" name="Rectangle 4"/>
          <p:cNvSpPr>
            <a:spLocks noChangeArrowheads="1"/>
          </p:cNvSpPr>
          <p:nvPr/>
        </p:nvSpPr>
        <p:spPr bwMode="auto">
          <a:xfrm>
            <a:off x="3638550" y="2971800"/>
            <a:ext cx="628650" cy="609600"/>
          </a:xfrm>
          <a:prstGeom prst="rect">
            <a:avLst/>
          </a:prstGeom>
          <a:solidFill>
            <a:schemeClr val="accent1"/>
          </a:solidFill>
          <a:ln w="4127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a:t>
            </a:r>
          </a:p>
        </p:txBody>
      </p:sp>
      <p:sp>
        <p:nvSpPr>
          <p:cNvPr id="25608" name="Rectangle 4"/>
          <p:cNvSpPr>
            <a:spLocks noChangeArrowheads="1"/>
          </p:cNvSpPr>
          <p:nvPr/>
        </p:nvSpPr>
        <p:spPr bwMode="auto">
          <a:xfrm>
            <a:off x="4267200" y="2971800"/>
            <a:ext cx="628650" cy="609600"/>
          </a:xfrm>
          <a:prstGeom prst="rect">
            <a:avLst/>
          </a:prstGeom>
          <a:solidFill>
            <a:schemeClr val="accent1"/>
          </a:solidFill>
          <a:ln w="4127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a:t>
            </a:r>
          </a:p>
        </p:txBody>
      </p:sp>
      <p:sp>
        <p:nvSpPr>
          <p:cNvPr id="25609" name="Rectangle 4"/>
          <p:cNvSpPr>
            <a:spLocks noChangeArrowheads="1"/>
          </p:cNvSpPr>
          <p:nvPr/>
        </p:nvSpPr>
        <p:spPr bwMode="auto">
          <a:xfrm>
            <a:off x="4876800" y="2971800"/>
            <a:ext cx="628650" cy="609600"/>
          </a:xfrm>
          <a:prstGeom prst="rect">
            <a:avLst/>
          </a:prstGeom>
          <a:solidFill>
            <a:schemeClr val="accent1"/>
          </a:solidFill>
          <a:ln w="4127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a:t>
            </a:r>
          </a:p>
        </p:txBody>
      </p:sp>
      <p:sp>
        <p:nvSpPr>
          <p:cNvPr id="25610" name="Rectangle 4"/>
          <p:cNvSpPr>
            <a:spLocks noChangeArrowheads="1"/>
          </p:cNvSpPr>
          <p:nvPr/>
        </p:nvSpPr>
        <p:spPr bwMode="auto">
          <a:xfrm>
            <a:off x="5505450" y="2971800"/>
            <a:ext cx="628650" cy="609600"/>
          </a:xfrm>
          <a:prstGeom prst="rect">
            <a:avLst/>
          </a:prstGeom>
          <a:solidFill>
            <a:schemeClr val="accent1"/>
          </a:solidFill>
          <a:ln w="4127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a:t>
            </a:r>
          </a:p>
        </p:txBody>
      </p:sp>
      <p:sp>
        <p:nvSpPr>
          <p:cNvPr id="25611" name="Rectangle 4"/>
          <p:cNvSpPr>
            <a:spLocks noChangeArrowheads="1"/>
          </p:cNvSpPr>
          <p:nvPr/>
        </p:nvSpPr>
        <p:spPr bwMode="auto">
          <a:xfrm>
            <a:off x="6134100" y="2971800"/>
            <a:ext cx="628650" cy="609600"/>
          </a:xfrm>
          <a:prstGeom prst="rect">
            <a:avLst/>
          </a:prstGeom>
          <a:noFill/>
          <a:ln w="412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F2</a:t>
            </a:r>
          </a:p>
        </p:txBody>
      </p:sp>
      <p:sp>
        <p:nvSpPr>
          <p:cNvPr id="25612" name="Rectangle 4"/>
          <p:cNvSpPr>
            <a:spLocks noChangeArrowheads="1"/>
          </p:cNvSpPr>
          <p:nvPr/>
        </p:nvSpPr>
        <p:spPr bwMode="auto">
          <a:xfrm>
            <a:off x="6743700" y="2971800"/>
            <a:ext cx="628650" cy="609600"/>
          </a:xfrm>
          <a:prstGeom prst="rect">
            <a:avLst/>
          </a:prstGeom>
          <a:noFill/>
          <a:ln w="412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F2</a:t>
            </a:r>
          </a:p>
        </p:txBody>
      </p:sp>
      <p:cxnSp>
        <p:nvCxnSpPr>
          <p:cNvPr id="25613" name="Straight Connector 6"/>
          <p:cNvCxnSpPr>
            <a:cxnSpLocks noChangeShapeType="1"/>
          </p:cNvCxnSpPr>
          <p:nvPr/>
        </p:nvCxnSpPr>
        <p:spPr bwMode="auto">
          <a:xfrm rot="16200000" flipH="1">
            <a:off x="1791494" y="2628106"/>
            <a:ext cx="685800" cy="1588"/>
          </a:xfrm>
          <a:prstGeom prst="line">
            <a:avLst/>
          </a:prstGeom>
          <a:noFill/>
          <a:ln w="66675" algn="ctr">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21" name="Rectangle 20"/>
          <p:cNvSpPr>
            <a:spLocks noChangeArrowheads="1"/>
          </p:cNvSpPr>
          <p:nvPr/>
        </p:nvSpPr>
        <p:spPr bwMode="auto">
          <a:xfrm>
            <a:off x="1295400" y="1524000"/>
            <a:ext cx="1828800" cy="760413"/>
          </a:xfrm>
          <a:prstGeom prst="rect">
            <a:avLst/>
          </a:prstGeom>
          <a:noFill/>
          <a:ln w="9525">
            <a:noFill/>
            <a:miter lim="800000"/>
            <a:headEnd/>
            <a:tailEnd/>
          </a:ln>
        </p:spPr>
        <p:txBody>
          <a:bodyPr anchor="ctr"/>
          <a:lstStyle/>
          <a:p>
            <a:pPr algn="ctr">
              <a:spcBef>
                <a:spcPct val="20000"/>
              </a:spcBef>
              <a:buClr>
                <a:schemeClr val="accent2"/>
              </a:buClr>
              <a:buSzPct val="85000"/>
              <a:buFont typeface="ZapfDingbats" pitchFamily="82" charset="2"/>
              <a:buNone/>
              <a:defRPr/>
            </a:pPr>
            <a:r>
              <a:rPr lang="en-US" sz="2800" b="1" dirty="0">
                <a:effectLst>
                  <a:outerShdw blurRad="38100" dist="38100" dir="2700000" algn="tl">
                    <a:srgbClr val="000000">
                      <a:alpha val="43137"/>
                    </a:srgbClr>
                  </a:outerShdw>
                </a:effectLst>
                <a:latin typeface="Times New Roman" pitchFamily="18" charset="0"/>
                <a:cs typeface="Times New Roman" pitchFamily="18" charset="0"/>
              </a:rPr>
              <a:t>File header</a:t>
            </a:r>
            <a:endPar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23" name="Rectangle 22"/>
          <p:cNvSpPr>
            <a:spLocks noChangeArrowheads="1"/>
          </p:cNvSpPr>
          <p:nvPr/>
        </p:nvSpPr>
        <p:spPr bwMode="auto">
          <a:xfrm>
            <a:off x="6096000" y="1371600"/>
            <a:ext cx="1828800" cy="760413"/>
          </a:xfrm>
          <a:prstGeom prst="rect">
            <a:avLst/>
          </a:prstGeom>
          <a:noFill/>
          <a:ln w="9525">
            <a:noFill/>
            <a:miter lim="800000"/>
            <a:headEnd/>
            <a:tailEnd/>
          </a:ln>
        </p:spPr>
        <p:txBody>
          <a:bodyPr anchor="ctr"/>
          <a:lstStyle/>
          <a:p>
            <a:pPr algn="ctr">
              <a:spcBef>
                <a:spcPct val="20000"/>
              </a:spcBef>
              <a:buClr>
                <a:schemeClr val="accent2"/>
              </a:buClr>
              <a:buSzPct val="85000"/>
              <a:buFont typeface="ZapfDingbats" pitchFamily="82" charset="2"/>
              <a:buNone/>
              <a:defRPr/>
            </a:pPr>
            <a:r>
              <a:rPr lang="en-US" sz="2800" b="1" dirty="0">
                <a:effectLst>
                  <a:outerShdw blurRad="38100" dist="38100" dir="2700000" algn="tl">
                    <a:srgbClr val="000000">
                      <a:alpha val="43137"/>
                    </a:srgbClr>
                  </a:outerShdw>
                </a:effectLst>
                <a:latin typeface="Times New Roman" pitchFamily="18" charset="0"/>
                <a:cs typeface="Times New Roman" pitchFamily="18" charset="0"/>
              </a:rPr>
              <a:t>File footer</a:t>
            </a:r>
            <a:endPar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cxnSp>
        <p:nvCxnSpPr>
          <p:cNvPr id="25616" name="Straight Connector 6"/>
          <p:cNvCxnSpPr>
            <a:cxnSpLocks noChangeShapeType="1"/>
          </p:cNvCxnSpPr>
          <p:nvPr/>
        </p:nvCxnSpPr>
        <p:spPr bwMode="auto">
          <a:xfrm rot="16200000" flipH="1">
            <a:off x="6666707" y="2628106"/>
            <a:ext cx="685800" cy="1587"/>
          </a:xfrm>
          <a:prstGeom prst="line">
            <a:avLst/>
          </a:prstGeom>
          <a:noFill/>
          <a:ln w="66675" algn="ctr">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25617" name="Straight Connector 6"/>
          <p:cNvCxnSpPr>
            <a:cxnSpLocks noChangeShapeType="1"/>
          </p:cNvCxnSpPr>
          <p:nvPr/>
        </p:nvCxnSpPr>
        <p:spPr bwMode="auto">
          <a:xfrm rot="10800000">
            <a:off x="2381250" y="3962400"/>
            <a:ext cx="1504950" cy="0"/>
          </a:xfrm>
          <a:prstGeom prst="line">
            <a:avLst/>
          </a:prstGeom>
          <a:noFill/>
          <a:ln w="66675" algn="ctr">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25618" name="Straight Connector 6"/>
          <p:cNvCxnSpPr>
            <a:cxnSpLocks noChangeShapeType="1"/>
          </p:cNvCxnSpPr>
          <p:nvPr/>
        </p:nvCxnSpPr>
        <p:spPr bwMode="auto">
          <a:xfrm rot="16200000" flipH="1">
            <a:off x="2020094" y="3923506"/>
            <a:ext cx="685800" cy="1588"/>
          </a:xfrm>
          <a:prstGeom prst="line">
            <a:avLst/>
          </a:prstGeom>
          <a:noFill/>
          <a:ln w="66675" algn="ctr">
            <a:solidFill>
              <a:srgbClr val="FF0000"/>
            </a:solidFill>
            <a:round/>
            <a:headEnd type="triangle" w="med" len="med"/>
            <a:tailEnd/>
          </a:ln>
          <a:extLst>
            <a:ext uri="{909E8E84-426E-40DD-AFC4-6F175D3DCCD1}">
              <a14:hiddenFill xmlns:a14="http://schemas.microsoft.com/office/drawing/2010/main">
                <a:noFill/>
              </a14:hiddenFill>
            </a:ext>
          </a:extLst>
        </p:spPr>
      </p:cxnSp>
      <p:cxnSp>
        <p:nvCxnSpPr>
          <p:cNvPr id="25619" name="Straight Connector 6"/>
          <p:cNvCxnSpPr>
            <a:cxnSpLocks noChangeShapeType="1"/>
          </p:cNvCxnSpPr>
          <p:nvPr/>
        </p:nvCxnSpPr>
        <p:spPr bwMode="auto">
          <a:xfrm>
            <a:off x="5105400" y="3962400"/>
            <a:ext cx="1695450" cy="1588"/>
          </a:xfrm>
          <a:prstGeom prst="line">
            <a:avLst/>
          </a:prstGeom>
          <a:noFill/>
          <a:ln w="66675" algn="ctr">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25620" name="Straight Connector 6"/>
          <p:cNvCxnSpPr>
            <a:cxnSpLocks noChangeShapeType="1"/>
          </p:cNvCxnSpPr>
          <p:nvPr/>
        </p:nvCxnSpPr>
        <p:spPr bwMode="auto">
          <a:xfrm rot="16200000" flipH="1">
            <a:off x="6439694" y="3923506"/>
            <a:ext cx="685800" cy="1588"/>
          </a:xfrm>
          <a:prstGeom prst="line">
            <a:avLst/>
          </a:prstGeom>
          <a:noFill/>
          <a:ln w="66675" algn="ctr">
            <a:solidFill>
              <a:srgbClr val="FF0000"/>
            </a:solidFill>
            <a:round/>
            <a:headEnd type="triangle" w="med" len="med"/>
            <a:tailEnd/>
          </a:ln>
          <a:extLst>
            <a:ext uri="{909E8E84-426E-40DD-AFC4-6F175D3DCCD1}">
              <a14:hiddenFill xmlns:a14="http://schemas.microsoft.com/office/drawing/2010/main">
                <a:noFill/>
              </a14:hiddenFill>
            </a:ext>
          </a:extLst>
        </p:spPr>
      </p:cxnSp>
      <p:sp>
        <p:nvSpPr>
          <p:cNvPr id="36" name="Rectangle 35"/>
          <p:cNvSpPr>
            <a:spLocks noChangeArrowheads="1"/>
          </p:cNvSpPr>
          <p:nvPr/>
        </p:nvSpPr>
        <p:spPr bwMode="auto">
          <a:xfrm>
            <a:off x="2019300" y="4267200"/>
            <a:ext cx="5295900" cy="1524000"/>
          </a:xfrm>
          <a:prstGeom prst="rect">
            <a:avLst/>
          </a:prstGeom>
          <a:noFill/>
          <a:ln w="9525">
            <a:noFill/>
            <a:miter lim="800000"/>
            <a:headEnd/>
            <a:tailEnd/>
          </a:ln>
        </p:spPr>
        <p:txBody>
          <a:bodyPr anchor="ctr"/>
          <a:lstStyle/>
          <a:p>
            <a:pPr algn="ctr">
              <a:spcBef>
                <a:spcPct val="20000"/>
              </a:spcBef>
              <a:buClr>
                <a:schemeClr val="accent2"/>
              </a:buClr>
              <a:buSzPct val="85000"/>
              <a:buFont typeface="ZapfDingbats" pitchFamily="82" charset="2"/>
              <a:buNone/>
              <a:defRPr/>
            </a:pPr>
            <a:r>
              <a:rPr lang="en-US" sz="2800" b="1" dirty="0">
                <a:effectLst>
                  <a:outerShdw blurRad="38100" dist="38100" dir="2700000" algn="tl">
                    <a:srgbClr val="000000">
                      <a:alpha val="43137"/>
                    </a:srgbClr>
                  </a:outerShdw>
                </a:effectLst>
                <a:latin typeface="Times New Roman" pitchFamily="18" charset="0"/>
                <a:cs typeface="Times New Roman" pitchFamily="18" charset="0"/>
              </a:rPr>
              <a:t>Maximum possible Gap</a:t>
            </a:r>
          </a:p>
          <a:p>
            <a:pPr algn="ctr">
              <a:spcBef>
                <a:spcPct val="20000"/>
              </a:spcBef>
              <a:buClr>
                <a:schemeClr val="accent2"/>
              </a:buClr>
              <a:buSzPct val="85000"/>
              <a:buFont typeface="ZapfDingbats" pitchFamily="82" charset="2"/>
              <a:buNone/>
              <a:defRPr/>
            </a:pPr>
            <a:r>
              <a:rPr lang="en-US" sz="2800" b="1" dirty="0">
                <a:solidFill>
                  <a:srgbClr val="FF0000"/>
                </a:solidFill>
                <a:effectLst>
                  <a:outerShdw blurRad="38100" dist="38100" dir="2700000" algn="tl">
                    <a:srgbClr val="000000">
                      <a:alpha val="43137"/>
                    </a:srgbClr>
                  </a:outerShdw>
                </a:effectLst>
              </a:rPr>
              <a:t>=</a:t>
            </a:r>
          </a:p>
          <a:p>
            <a:pPr algn="ctr">
              <a:spcBef>
                <a:spcPct val="20000"/>
              </a:spcBef>
              <a:buClr>
                <a:schemeClr val="accent2"/>
              </a:buClr>
              <a:buSzPct val="85000"/>
              <a:buFont typeface="ZapfDingbats" pitchFamily="82" charset="2"/>
              <a:buNone/>
              <a:defRPr/>
            </a:pPr>
            <a:r>
              <a:rPr lang="en-US" sz="2800" b="1" dirty="0">
                <a:solidFill>
                  <a:schemeClr val="accent6"/>
                </a:solidFill>
                <a:effectLst>
                  <a:outerShdw blurRad="38100" dist="38100" dir="2700000" algn="tl">
                    <a:srgbClr val="000000">
                      <a:alpha val="43137"/>
                    </a:srgbClr>
                  </a:outerShdw>
                </a:effectLst>
                <a:latin typeface="Times New Roman" pitchFamily="18" charset="0"/>
                <a:cs typeface="Times New Roman" pitchFamily="18" charset="0"/>
              </a:rPr>
              <a:t>7 clusters</a:t>
            </a:r>
          </a:p>
        </p:txBody>
      </p:sp>
      <p:pic>
        <p:nvPicPr>
          <p:cNvPr id="24" name="Picture 23"/>
          <p:cNvPicPr>
            <a:picLocks noChangeAspect="1"/>
          </p:cNvPicPr>
          <p:nvPr/>
        </p:nvPicPr>
        <p:blipFill>
          <a:blip r:embed="rId3"/>
          <a:stretch>
            <a:fillRect/>
          </a:stretch>
        </p:blipFill>
        <p:spPr>
          <a:xfrm>
            <a:off x="1972026" y="988238"/>
            <a:ext cx="475547" cy="461925"/>
          </a:xfrm>
          <a:prstGeom prst="rect">
            <a:avLst/>
          </a:prstGeom>
        </p:spPr>
      </p:pic>
      <p:pic>
        <p:nvPicPr>
          <p:cNvPr id="25" name="Picture 24"/>
          <p:cNvPicPr>
            <a:picLocks noChangeAspect="1"/>
          </p:cNvPicPr>
          <p:nvPr/>
        </p:nvPicPr>
        <p:blipFill>
          <a:blip r:embed="rId3"/>
          <a:stretch>
            <a:fillRect/>
          </a:stretch>
        </p:blipFill>
        <p:spPr>
          <a:xfrm>
            <a:off x="6820251" y="1065077"/>
            <a:ext cx="475547" cy="461925"/>
          </a:xfrm>
          <a:prstGeom prst="rect">
            <a:avLst/>
          </a:prstGeom>
        </p:spPr>
      </p:pic>
      <p:pic>
        <p:nvPicPr>
          <p:cNvPr id="26" name="Picture 2">
            <a:extLst>
              <a:ext uri="{FF2B5EF4-FFF2-40B4-BE49-F238E27FC236}">
                <a16:creationId xmlns:a16="http://schemas.microsoft.com/office/drawing/2014/main" id="{47AEE6FF-7031-465A-B1AC-580144E945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 y="103188"/>
            <a:ext cx="2133600" cy="592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6795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fld id="{41F9A47D-5E67-4FBA-BD49-72673D24413E}" type="slidenum">
              <a:rPr lang="zh-CN" altLang="en-US" sz="1400">
                <a:latin typeface="Times New Roman" panose="02020603050405020304" pitchFamily="18" charset="0"/>
              </a:rPr>
              <a:pPr>
                <a:spcBef>
                  <a:spcPct val="0"/>
                </a:spcBef>
                <a:buClrTx/>
                <a:buSzTx/>
                <a:buFontTx/>
                <a:buNone/>
              </a:pPr>
              <a:t>18</a:t>
            </a:fld>
            <a:endParaRPr lang="en-US" altLang="zh-CN" sz="1400">
              <a:latin typeface="Times New Roman" panose="02020603050405020304" pitchFamily="18" charset="0"/>
            </a:endParaRPr>
          </a:p>
        </p:txBody>
      </p:sp>
      <p:sp>
        <p:nvSpPr>
          <p:cNvPr id="5" name="Title 1"/>
          <p:cNvSpPr txBox="1">
            <a:spLocks/>
          </p:cNvSpPr>
          <p:nvPr/>
        </p:nvSpPr>
        <p:spPr>
          <a:xfrm>
            <a:off x="1402225" y="371282"/>
            <a:ext cx="6381750" cy="685800"/>
          </a:xfrm>
          <a:prstGeom prst="rect">
            <a:avLst/>
          </a:prstGeom>
        </p:spPr>
        <p:txBody>
          <a:bodyPr/>
          <a:lstStyle/>
          <a:p>
            <a:pPr algn="ctr" eaLnBrk="1" hangingPunct="1">
              <a:defRPr/>
            </a:pPr>
            <a:r>
              <a:rPr lang="en-US" sz="40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rPr>
              <a:t>BGC (cont’d)</a:t>
            </a:r>
            <a:endParaRPr lang="en-CA" sz="40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
        <p:nvSpPr>
          <p:cNvPr id="26628" name="Rectangle 4"/>
          <p:cNvSpPr>
            <a:spLocks noChangeArrowheads="1"/>
          </p:cNvSpPr>
          <p:nvPr/>
        </p:nvSpPr>
        <p:spPr bwMode="auto">
          <a:xfrm>
            <a:off x="533400" y="2971800"/>
            <a:ext cx="628650" cy="609600"/>
          </a:xfrm>
          <a:prstGeom prst="rect">
            <a:avLst/>
          </a:prstGeom>
          <a:noFill/>
          <a:ln w="412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endParaRPr lang="en-US" altLang="en-US" sz="1800"/>
          </a:p>
        </p:txBody>
      </p:sp>
      <p:sp>
        <p:nvSpPr>
          <p:cNvPr id="26629" name="Rectangle 4"/>
          <p:cNvSpPr>
            <a:spLocks noChangeArrowheads="1"/>
          </p:cNvSpPr>
          <p:nvPr/>
        </p:nvSpPr>
        <p:spPr bwMode="auto">
          <a:xfrm>
            <a:off x="1162050" y="2971800"/>
            <a:ext cx="1371600" cy="609600"/>
          </a:xfrm>
          <a:prstGeom prst="rect">
            <a:avLst/>
          </a:prstGeom>
          <a:noFill/>
          <a:ln w="4127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f</a:t>
            </a:r>
            <a:r>
              <a:rPr lang="en-US" altLang="en-US" sz="1800" baseline="-25000"/>
              <a:t>1</a:t>
            </a:r>
            <a:r>
              <a:rPr lang="en-US" altLang="en-US" sz="1800"/>
              <a:t> clusters</a:t>
            </a:r>
          </a:p>
        </p:txBody>
      </p:sp>
      <p:sp>
        <p:nvSpPr>
          <p:cNvPr id="26630" name="Rectangle 4"/>
          <p:cNvSpPr>
            <a:spLocks noChangeArrowheads="1"/>
          </p:cNvSpPr>
          <p:nvPr/>
        </p:nvSpPr>
        <p:spPr bwMode="auto">
          <a:xfrm>
            <a:off x="7791450" y="2971800"/>
            <a:ext cx="628650" cy="609600"/>
          </a:xfrm>
          <a:prstGeom prst="rect">
            <a:avLst/>
          </a:prstGeom>
          <a:noFill/>
          <a:ln w="412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endParaRPr lang="en-US" altLang="en-US" sz="1800"/>
          </a:p>
        </p:txBody>
      </p:sp>
      <p:cxnSp>
        <p:nvCxnSpPr>
          <p:cNvPr id="26631" name="Straight Connector 6"/>
          <p:cNvCxnSpPr>
            <a:cxnSpLocks noChangeShapeType="1"/>
          </p:cNvCxnSpPr>
          <p:nvPr/>
        </p:nvCxnSpPr>
        <p:spPr bwMode="auto">
          <a:xfrm rot="16200000" flipH="1">
            <a:off x="572294" y="2628106"/>
            <a:ext cx="685800" cy="1588"/>
          </a:xfrm>
          <a:prstGeom prst="line">
            <a:avLst/>
          </a:prstGeom>
          <a:noFill/>
          <a:ln w="66675" algn="ctr">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21" name="Rectangle 20"/>
          <p:cNvSpPr>
            <a:spLocks noChangeArrowheads="1"/>
          </p:cNvSpPr>
          <p:nvPr/>
        </p:nvSpPr>
        <p:spPr bwMode="auto">
          <a:xfrm>
            <a:off x="76200" y="1524000"/>
            <a:ext cx="1828800" cy="760413"/>
          </a:xfrm>
          <a:prstGeom prst="rect">
            <a:avLst/>
          </a:prstGeom>
          <a:noFill/>
          <a:ln w="9525">
            <a:noFill/>
            <a:miter lim="800000"/>
            <a:headEnd/>
            <a:tailEnd/>
          </a:ln>
        </p:spPr>
        <p:txBody>
          <a:bodyPr anchor="ctr"/>
          <a:lstStyle/>
          <a:p>
            <a:pPr algn="ctr">
              <a:spcBef>
                <a:spcPct val="20000"/>
              </a:spcBef>
              <a:buClr>
                <a:schemeClr val="accent2"/>
              </a:buClr>
              <a:buSzPct val="85000"/>
              <a:buFont typeface="ZapfDingbats" pitchFamily="82" charset="2"/>
              <a:buNone/>
              <a:defRPr/>
            </a:pPr>
            <a:r>
              <a:rPr lang="en-US" sz="2800" b="1" dirty="0">
                <a:effectLst>
                  <a:outerShdw blurRad="38100" dist="38100" dir="2700000" algn="tl">
                    <a:srgbClr val="000000">
                      <a:alpha val="43137"/>
                    </a:srgbClr>
                  </a:outerShdw>
                </a:effectLst>
                <a:latin typeface="Times New Roman" pitchFamily="18" charset="0"/>
                <a:cs typeface="Times New Roman" pitchFamily="18" charset="0"/>
              </a:rPr>
              <a:t>File header</a:t>
            </a:r>
            <a:endPar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23" name="Rectangle 22"/>
          <p:cNvSpPr>
            <a:spLocks noChangeArrowheads="1"/>
          </p:cNvSpPr>
          <p:nvPr/>
        </p:nvSpPr>
        <p:spPr bwMode="auto">
          <a:xfrm>
            <a:off x="7143750" y="1371600"/>
            <a:ext cx="1828800" cy="760413"/>
          </a:xfrm>
          <a:prstGeom prst="rect">
            <a:avLst/>
          </a:prstGeom>
          <a:noFill/>
          <a:ln w="9525">
            <a:noFill/>
            <a:miter lim="800000"/>
            <a:headEnd/>
            <a:tailEnd/>
          </a:ln>
        </p:spPr>
        <p:txBody>
          <a:bodyPr anchor="ctr"/>
          <a:lstStyle/>
          <a:p>
            <a:pPr algn="ctr">
              <a:spcBef>
                <a:spcPct val="20000"/>
              </a:spcBef>
              <a:buClr>
                <a:schemeClr val="accent2"/>
              </a:buClr>
              <a:buSzPct val="85000"/>
              <a:buFont typeface="ZapfDingbats" pitchFamily="82" charset="2"/>
              <a:buNone/>
              <a:defRPr/>
            </a:pPr>
            <a:r>
              <a:rPr lang="en-US" sz="2800" b="1" dirty="0">
                <a:effectLst>
                  <a:outerShdw blurRad="38100" dist="38100" dir="2700000" algn="tl">
                    <a:srgbClr val="000000">
                      <a:alpha val="43137"/>
                    </a:srgbClr>
                  </a:outerShdw>
                </a:effectLst>
                <a:latin typeface="Times New Roman" pitchFamily="18" charset="0"/>
                <a:cs typeface="Times New Roman" pitchFamily="18" charset="0"/>
              </a:rPr>
              <a:t>File footer</a:t>
            </a:r>
            <a:endPar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cxnSp>
        <p:nvCxnSpPr>
          <p:cNvPr id="26634" name="Straight Connector 6"/>
          <p:cNvCxnSpPr>
            <a:cxnSpLocks noChangeShapeType="1"/>
          </p:cNvCxnSpPr>
          <p:nvPr/>
        </p:nvCxnSpPr>
        <p:spPr bwMode="auto">
          <a:xfrm rot="16200000" flipH="1">
            <a:off x="7714457" y="2628106"/>
            <a:ext cx="685800" cy="1587"/>
          </a:xfrm>
          <a:prstGeom prst="line">
            <a:avLst/>
          </a:prstGeom>
          <a:noFill/>
          <a:ln w="66675" algn="ctr">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26635" name="Straight Connector 6"/>
          <p:cNvCxnSpPr>
            <a:cxnSpLocks noChangeShapeType="1"/>
          </p:cNvCxnSpPr>
          <p:nvPr/>
        </p:nvCxnSpPr>
        <p:spPr bwMode="auto">
          <a:xfrm rot="10800000" flipV="1">
            <a:off x="2533650" y="3276600"/>
            <a:ext cx="1200150" cy="0"/>
          </a:xfrm>
          <a:prstGeom prst="line">
            <a:avLst/>
          </a:prstGeom>
          <a:noFill/>
          <a:ln w="66675" algn="ctr">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26636" name="Straight Connector 6"/>
          <p:cNvCxnSpPr>
            <a:cxnSpLocks noChangeShapeType="1"/>
          </p:cNvCxnSpPr>
          <p:nvPr/>
        </p:nvCxnSpPr>
        <p:spPr bwMode="auto">
          <a:xfrm rot="16200000" flipH="1">
            <a:off x="572294" y="3923506"/>
            <a:ext cx="685800" cy="1588"/>
          </a:xfrm>
          <a:prstGeom prst="line">
            <a:avLst/>
          </a:prstGeom>
          <a:noFill/>
          <a:ln w="66675" algn="ctr">
            <a:solidFill>
              <a:srgbClr val="FF0000"/>
            </a:solidFill>
            <a:round/>
            <a:headEnd type="triangle" w="med" len="med"/>
            <a:tailEnd/>
          </a:ln>
          <a:extLst>
            <a:ext uri="{909E8E84-426E-40DD-AFC4-6F175D3DCCD1}">
              <a14:hiddenFill xmlns:a14="http://schemas.microsoft.com/office/drawing/2010/main">
                <a:noFill/>
              </a14:hiddenFill>
            </a:ext>
          </a:extLst>
        </p:spPr>
      </p:cxnSp>
      <p:cxnSp>
        <p:nvCxnSpPr>
          <p:cNvPr id="26637" name="Straight Connector 6"/>
          <p:cNvCxnSpPr>
            <a:cxnSpLocks noChangeShapeType="1"/>
          </p:cNvCxnSpPr>
          <p:nvPr/>
        </p:nvCxnSpPr>
        <p:spPr bwMode="auto">
          <a:xfrm>
            <a:off x="5029200" y="3276600"/>
            <a:ext cx="1419225" cy="1588"/>
          </a:xfrm>
          <a:prstGeom prst="line">
            <a:avLst/>
          </a:prstGeom>
          <a:noFill/>
          <a:ln w="66675" algn="ctr">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26638" name="Straight Connector 6"/>
          <p:cNvCxnSpPr>
            <a:cxnSpLocks noChangeShapeType="1"/>
          </p:cNvCxnSpPr>
          <p:nvPr/>
        </p:nvCxnSpPr>
        <p:spPr bwMode="auto">
          <a:xfrm rot="16200000" flipH="1">
            <a:off x="7733507" y="3923506"/>
            <a:ext cx="685800" cy="1587"/>
          </a:xfrm>
          <a:prstGeom prst="line">
            <a:avLst/>
          </a:prstGeom>
          <a:noFill/>
          <a:ln w="66675" algn="ctr">
            <a:solidFill>
              <a:srgbClr val="FF0000"/>
            </a:solidFill>
            <a:round/>
            <a:headEnd type="triangle" w="med" len="med"/>
            <a:tailEnd/>
          </a:ln>
          <a:extLst>
            <a:ext uri="{909E8E84-426E-40DD-AFC4-6F175D3DCCD1}">
              <a14:hiddenFill xmlns:a14="http://schemas.microsoft.com/office/drawing/2010/main">
                <a:noFill/>
              </a14:hiddenFill>
            </a:ext>
          </a:extLst>
        </p:spPr>
      </p:cxnSp>
      <p:sp>
        <p:nvSpPr>
          <p:cNvPr id="22" name="Rectangle 21"/>
          <p:cNvSpPr>
            <a:spLocks noChangeArrowheads="1"/>
          </p:cNvSpPr>
          <p:nvPr/>
        </p:nvSpPr>
        <p:spPr bwMode="auto">
          <a:xfrm>
            <a:off x="3124200" y="3162300"/>
            <a:ext cx="2476500" cy="1219200"/>
          </a:xfrm>
          <a:prstGeom prst="rect">
            <a:avLst/>
          </a:prstGeom>
          <a:noFill/>
          <a:ln w="9525">
            <a:noFill/>
            <a:miter lim="800000"/>
            <a:headEnd/>
            <a:tailEnd/>
          </a:ln>
        </p:spPr>
        <p:txBody>
          <a:bodyPr anchor="ctr"/>
          <a:lstStyle/>
          <a:p>
            <a:pPr algn="ctr">
              <a:spcBef>
                <a:spcPct val="20000"/>
              </a:spcBef>
              <a:buClr>
                <a:schemeClr val="accent2"/>
              </a:buClr>
              <a:buSzPct val="85000"/>
              <a:buFont typeface="ZapfDingbats" pitchFamily="82" charset="2"/>
              <a:buNone/>
              <a:defRPr/>
            </a:pPr>
            <a:r>
              <a:rPr lang="en-US" sz="2800" b="1" dirty="0">
                <a:effectLst>
                  <a:outerShdw blurRad="38100" dist="38100" dir="2700000" algn="tl">
                    <a:srgbClr val="000000">
                      <a:alpha val="43137"/>
                    </a:srgbClr>
                  </a:outerShdw>
                </a:effectLst>
                <a:latin typeface="Times New Roman" pitchFamily="18" charset="0"/>
                <a:cs typeface="Times New Roman" pitchFamily="18" charset="0"/>
              </a:rPr>
              <a:t>Gap</a:t>
            </a:r>
          </a:p>
          <a:p>
            <a:pPr algn="ctr">
              <a:spcBef>
                <a:spcPct val="20000"/>
              </a:spcBef>
              <a:buClr>
                <a:schemeClr val="accent2"/>
              </a:buClr>
              <a:buSzPct val="85000"/>
              <a:buFont typeface="ZapfDingbats" pitchFamily="82" charset="2"/>
              <a:buNone/>
              <a:defRPr/>
            </a:pPr>
            <a:r>
              <a:rPr lang="en-US" sz="2800" b="1" dirty="0">
                <a:solidFill>
                  <a:srgbClr val="FF0000"/>
                </a:solidFill>
                <a:effectLst>
                  <a:outerShdw blurRad="38100" dist="38100" dir="2700000" algn="tl">
                    <a:srgbClr val="000000">
                      <a:alpha val="43137"/>
                    </a:srgbClr>
                  </a:outerShdw>
                </a:effectLst>
              </a:rPr>
              <a:t>=</a:t>
            </a:r>
          </a:p>
          <a:p>
            <a:pPr algn="ctr">
              <a:spcBef>
                <a:spcPct val="20000"/>
              </a:spcBef>
              <a:buClr>
                <a:schemeClr val="accent2"/>
              </a:buClr>
              <a:buSzPct val="85000"/>
              <a:buFont typeface="ZapfDingbats" pitchFamily="82" charset="2"/>
              <a:buNone/>
              <a:defRPr/>
            </a:pPr>
            <a:r>
              <a:rPr lang="en-US" sz="2800" b="1" dirty="0">
                <a:solidFill>
                  <a:schemeClr val="accent6"/>
                </a:solidFill>
                <a:effectLst>
                  <a:outerShdw blurRad="38100" dist="38100" dir="2700000" algn="tl">
                    <a:srgbClr val="000000">
                      <a:alpha val="43137"/>
                    </a:srgbClr>
                  </a:outerShdw>
                </a:effectLst>
                <a:latin typeface="Times New Roman" pitchFamily="18" charset="0"/>
                <a:cs typeface="Times New Roman" pitchFamily="18" charset="0"/>
              </a:rPr>
              <a:t>1-7 clusters</a:t>
            </a:r>
          </a:p>
        </p:txBody>
      </p:sp>
      <p:sp>
        <p:nvSpPr>
          <p:cNvPr id="24" name="Rectangle 23"/>
          <p:cNvSpPr>
            <a:spLocks noChangeArrowheads="1"/>
          </p:cNvSpPr>
          <p:nvPr/>
        </p:nvSpPr>
        <p:spPr bwMode="auto">
          <a:xfrm>
            <a:off x="0" y="4343400"/>
            <a:ext cx="1828800" cy="760413"/>
          </a:xfrm>
          <a:prstGeom prst="rect">
            <a:avLst/>
          </a:prstGeom>
          <a:noFill/>
          <a:ln w="9525">
            <a:noFill/>
            <a:miter lim="800000"/>
            <a:headEnd/>
            <a:tailEnd/>
          </a:ln>
        </p:spPr>
        <p:txBody>
          <a:bodyPr anchor="ctr"/>
          <a:lstStyle/>
          <a:p>
            <a:pPr algn="ctr">
              <a:spcBef>
                <a:spcPct val="20000"/>
              </a:spcBef>
              <a:buClr>
                <a:schemeClr val="accent2"/>
              </a:buClr>
              <a:buSzPct val="85000"/>
              <a:buFont typeface="ZapfDingbats" pitchFamily="82" charset="2"/>
              <a:buNone/>
              <a:defRPr/>
            </a:pPr>
            <a:r>
              <a:rPr lang="en-US" sz="2800" b="1" dirty="0">
                <a:effectLst>
                  <a:outerShdw blurRad="38100" dist="38100" dir="2700000" algn="tl">
                    <a:srgbClr val="000000">
                      <a:alpha val="43137"/>
                    </a:srgbClr>
                  </a:outerShdw>
                </a:effectLst>
              </a:rPr>
              <a:t>S</a:t>
            </a:r>
            <a:r>
              <a:rPr lang="en-US" sz="2800" b="1" baseline="-25000" dirty="0">
                <a:effectLst>
                  <a:outerShdw blurRad="38100" dist="38100" dir="2700000" algn="tl">
                    <a:srgbClr val="000000">
                      <a:alpha val="43137"/>
                    </a:srgbClr>
                  </a:outerShdw>
                </a:effectLst>
              </a:rPr>
              <a:t>1</a:t>
            </a:r>
            <a:endParaRPr lang="en-US" sz="2800" b="1" baseline="-25000" dirty="0">
              <a:solidFill>
                <a:schemeClr val="accent2"/>
              </a:solidFill>
              <a:effectLst>
                <a:outerShdw blurRad="38100" dist="38100" dir="2700000" algn="tl">
                  <a:srgbClr val="000000">
                    <a:alpha val="43137"/>
                  </a:srgbClr>
                </a:outerShdw>
              </a:effectLst>
            </a:endParaRPr>
          </a:p>
        </p:txBody>
      </p:sp>
      <p:sp>
        <p:nvSpPr>
          <p:cNvPr id="26641" name="Rectangle 4"/>
          <p:cNvSpPr>
            <a:spLocks noChangeArrowheads="1"/>
          </p:cNvSpPr>
          <p:nvPr/>
        </p:nvSpPr>
        <p:spPr bwMode="auto">
          <a:xfrm>
            <a:off x="6400800" y="2971800"/>
            <a:ext cx="1371600" cy="609600"/>
          </a:xfrm>
          <a:prstGeom prst="rect">
            <a:avLst/>
          </a:prstGeom>
          <a:noFill/>
          <a:ln w="4127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f</a:t>
            </a:r>
            <a:r>
              <a:rPr lang="en-US" altLang="en-US" sz="1800" baseline="-25000"/>
              <a:t>2</a:t>
            </a:r>
            <a:r>
              <a:rPr lang="en-US" altLang="en-US" sz="1800"/>
              <a:t> clusters</a:t>
            </a:r>
          </a:p>
        </p:txBody>
      </p:sp>
      <p:sp>
        <p:nvSpPr>
          <p:cNvPr id="27" name="Rectangle 26"/>
          <p:cNvSpPr>
            <a:spLocks noChangeArrowheads="1"/>
          </p:cNvSpPr>
          <p:nvPr/>
        </p:nvSpPr>
        <p:spPr bwMode="auto">
          <a:xfrm>
            <a:off x="2132013" y="4267200"/>
            <a:ext cx="763587" cy="760413"/>
          </a:xfrm>
          <a:prstGeom prst="rect">
            <a:avLst/>
          </a:prstGeom>
          <a:noFill/>
          <a:ln w="9525">
            <a:noFill/>
            <a:miter lim="800000"/>
            <a:headEnd/>
            <a:tailEnd/>
          </a:ln>
        </p:spPr>
        <p:txBody>
          <a:bodyPr anchor="ctr"/>
          <a:lstStyle/>
          <a:p>
            <a:pPr algn="ctr">
              <a:spcBef>
                <a:spcPct val="20000"/>
              </a:spcBef>
              <a:buClr>
                <a:schemeClr val="accent2"/>
              </a:buClr>
              <a:buSzPct val="85000"/>
              <a:buFont typeface="ZapfDingbats" pitchFamily="82" charset="2"/>
              <a:buNone/>
              <a:defRPr/>
            </a:pPr>
            <a:r>
              <a:rPr lang="en-US" sz="2800" b="1" dirty="0">
                <a:effectLst>
                  <a:outerShdw blurRad="38100" dist="38100" dir="2700000" algn="tl">
                    <a:srgbClr val="000000">
                      <a:alpha val="43137"/>
                    </a:srgbClr>
                  </a:outerShdw>
                </a:effectLst>
              </a:rPr>
              <a:t>e</a:t>
            </a:r>
            <a:r>
              <a:rPr lang="en-US" sz="2800" b="1" baseline="-25000" dirty="0">
                <a:effectLst>
                  <a:outerShdw blurRad="38100" dist="38100" dir="2700000" algn="tl">
                    <a:srgbClr val="000000">
                      <a:alpha val="43137"/>
                    </a:srgbClr>
                  </a:outerShdw>
                </a:effectLst>
              </a:rPr>
              <a:t>1</a:t>
            </a:r>
            <a:endParaRPr lang="en-US" sz="2800" b="1" baseline="-25000" dirty="0">
              <a:solidFill>
                <a:schemeClr val="accent2"/>
              </a:solidFill>
              <a:effectLst>
                <a:outerShdw blurRad="38100" dist="38100" dir="2700000" algn="tl">
                  <a:srgbClr val="000000">
                    <a:alpha val="43137"/>
                  </a:srgbClr>
                </a:outerShdw>
              </a:effectLst>
            </a:endParaRPr>
          </a:p>
        </p:txBody>
      </p:sp>
      <p:cxnSp>
        <p:nvCxnSpPr>
          <p:cNvPr id="26643" name="Straight Connector 6"/>
          <p:cNvCxnSpPr>
            <a:cxnSpLocks noChangeShapeType="1"/>
          </p:cNvCxnSpPr>
          <p:nvPr/>
        </p:nvCxnSpPr>
        <p:spPr bwMode="auto">
          <a:xfrm rot="16200000" flipH="1">
            <a:off x="2094707" y="3923506"/>
            <a:ext cx="685800" cy="1587"/>
          </a:xfrm>
          <a:prstGeom prst="line">
            <a:avLst/>
          </a:prstGeom>
          <a:noFill/>
          <a:ln w="66675" algn="ctr">
            <a:solidFill>
              <a:srgbClr val="FF0000"/>
            </a:solidFill>
            <a:round/>
            <a:headEnd type="triangle" w="med" len="med"/>
            <a:tailEnd/>
          </a:ln>
          <a:extLst>
            <a:ext uri="{909E8E84-426E-40DD-AFC4-6F175D3DCCD1}">
              <a14:hiddenFill xmlns:a14="http://schemas.microsoft.com/office/drawing/2010/main">
                <a:noFill/>
              </a14:hiddenFill>
            </a:ext>
          </a:extLst>
        </p:spPr>
      </p:cxnSp>
      <p:sp>
        <p:nvSpPr>
          <p:cNvPr id="35" name="Rectangle 34"/>
          <p:cNvSpPr>
            <a:spLocks noChangeArrowheads="1"/>
          </p:cNvSpPr>
          <p:nvPr/>
        </p:nvSpPr>
        <p:spPr bwMode="auto">
          <a:xfrm>
            <a:off x="5638800" y="4343400"/>
            <a:ext cx="1828800" cy="760413"/>
          </a:xfrm>
          <a:prstGeom prst="rect">
            <a:avLst/>
          </a:prstGeom>
          <a:noFill/>
          <a:ln w="9525">
            <a:noFill/>
            <a:miter lim="800000"/>
            <a:headEnd/>
            <a:tailEnd/>
          </a:ln>
        </p:spPr>
        <p:txBody>
          <a:bodyPr anchor="ctr"/>
          <a:lstStyle/>
          <a:p>
            <a:pPr algn="ctr">
              <a:spcBef>
                <a:spcPct val="20000"/>
              </a:spcBef>
              <a:buClr>
                <a:schemeClr val="accent2"/>
              </a:buClr>
              <a:buSzPct val="85000"/>
              <a:buFont typeface="ZapfDingbats" pitchFamily="82" charset="2"/>
              <a:buNone/>
              <a:defRPr/>
            </a:pPr>
            <a:r>
              <a:rPr lang="en-US" sz="2800" b="1" dirty="0">
                <a:effectLst>
                  <a:outerShdw blurRad="38100" dist="38100" dir="2700000" algn="tl">
                    <a:srgbClr val="000000">
                      <a:alpha val="43137"/>
                    </a:srgbClr>
                  </a:outerShdw>
                </a:effectLst>
              </a:rPr>
              <a:t>S</a:t>
            </a:r>
            <a:r>
              <a:rPr lang="en-US" sz="2800" b="1" baseline="-25000" dirty="0">
                <a:effectLst>
                  <a:outerShdw blurRad="38100" dist="38100" dir="2700000" algn="tl">
                    <a:srgbClr val="000000">
                      <a:alpha val="43137"/>
                    </a:srgbClr>
                  </a:outerShdw>
                </a:effectLst>
              </a:rPr>
              <a:t>2</a:t>
            </a:r>
            <a:endParaRPr lang="en-US" sz="2800" b="1" baseline="-25000" dirty="0">
              <a:solidFill>
                <a:schemeClr val="accent2"/>
              </a:solidFill>
              <a:effectLst>
                <a:outerShdw blurRad="38100" dist="38100" dir="2700000" algn="tl">
                  <a:srgbClr val="000000">
                    <a:alpha val="43137"/>
                  </a:srgbClr>
                </a:outerShdw>
              </a:effectLst>
            </a:endParaRPr>
          </a:p>
        </p:txBody>
      </p:sp>
      <p:sp>
        <p:nvSpPr>
          <p:cNvPr id="37" name="Rectangle 36"/>
          <p:cNvSpPr>
            <a:spLocks noChangeArrowheads="1"/>
          </p:cNvSpPr>
          <p:nvPr/>
        </p:nvSpPr>
        <p:spPr bwMode="auto">
          <a:xfrm>
            <a:off x="7770813" y="4267200"/>
            <a:ext cx="763587" cy="760413"/>
          </a:xfrm>
          <a:prstGeom prst="rect">
            <a:avLst/>
          </a:prstGeom>
          <a:noFill/>
          <a:ln w="9525">
            <a:noFill/>
            <a:miter lim="800000"/>
            <a:headEnd/>
            <a:tailEnd/>
          </a:ln>
        </p:spPr>
        <p:txBody>
          <a:bodyPr anchor="ctr"/>
          <a:lstStyle/>
          <a:p>
            <a:pPr algn="ctr">
              <a:spcBef>
                <a:spcPct val="20000"/>
              </a:spcBef>
              <a:buClr>
                <a:schemeClr val="accent2"/>
              </a:buClr>
              <a:buSzPct val="85000"/>
              <a:buFont typeface="ZapfDingbats" pitchFamily="82" charset="2"/>
              <a:buNone/>
              <a:defRPr/>
            </a:pPr>
            <a:r>
              <a:rPr lang="en-US" sz="2800" b="1" dirty="0">
                <a:effectLst>
                  <a:outerShdw blurRad="38100" dist="38100" dir="2700000" algn="tl">
                    <a:srgbClr val="000000">
                      <a:alpha val="43137"/>
                    </a:srgbClr>
                  </a:outerShdw>
                </a:effectLst>
              </a:rPr>
              <a:t>e</a:t>
            </a:r>
            <a:r>
              <a:rPr lang="en-US" sz="2800" b="1" baseline="-25000" dirty="0">
                <a:effectLst>
                  <a:outerShdw blurRad="38100" dist="38100" dir="2700000" algn="tl">
                    <a:srgbClr val="000000">
                      <a:alpha val="43137"/>
                    </a:srgbClr>
                  </a:outerShdw>
                </a:effectLst>
              </a:rPr>
              <a:t>2</a:t>
            </a:r>
            <a:endParaRPr lang="en-US" sz="2800" b="1" baseline="-25000" dirty="0">
              <a:solidFill>
                <a:schemeClr val="accent2"/>
              </a:solidFill>
              <a:effectLst>
                <a:outerShdw blurRad="38100" dist="38100" dir="2700000" algn="tl">
                  <a:srgbClr val="000000">
                    <a:alpha val="43137"/>
                  </a:srgbClr>
                </a:outerShdw>
              </a:effectLst>
            </a:endParaRPr>
          </a:p>
        </p:txBody>
      </p:sp>
      <p:cxnSp>
        <p:nvCxnSpPr>
          <p:cNvPr id="26646" name="Straight Connector 6"/>
          <p:cNvCxnSpPr>
            <a:cxnSpLocks noChangeShapeType="1"/>
          </p:cNvCxnSpPr>
          <p:nvPr/>
        </p:nvCxnSpPr>
        <p:spPr bwMode="auto">
          <a:xfrm rot="16200000" flipH="1">
            <a:off x="6211094" y="3923506"/>
            <a:ext cx="685800" cy="1588"/>
          </a:xfrm>
          <a:prstGeom prst="line">
            <a:avLst/>
          </a:prstGeom>
          <a:noFill/>
          <a:ln w="66675" algn="ctr">
            <a:solidFill>
              <a:srgbClr val="FF0000"/>
            </a:solidFill>
            <a:round/>
            <a:headEnd type="triangle" w="med" len="med"/>
            <a:tailEnd/>
          </a:ln>
          <a:extLst>
            <a:ext uri="{909E8E84-426E-40DD-AFC4-6F175D3DCCD1}">
              <a14:hiddenFill xmlns:a14="http://schemas.microsoft.com/office/drawing/2010/main">
                <a:noFill/>
              </a14:hiddenFill>
            </a:ext>
          </a:extLst>
        </p:spPr>
      </p:cxnSp>
      <p:sp>
        <p:nvSpPr>
          <p:cNvPr id="25" name="Title 1"/>
          <p:cNvSpPr txBox="1">
            <a:spLocks/>
          </p:cNvSpPr>
          <p:nvPr/>
        </p:nvSpPr>
        <p:spPr>
          <a:xfrm>
            <a:off x="1666875" y="5638800"/>
            <a:ext cx="5591175" cy="685800"/>
          </a:xfrm>
          <a:prstGeom prst="rect">
            <a:avLst/>
          </a:prstGeom>
        </p:spPr>
        <p:txBody>
          <a:bodyPr/>
          <a:lstStyle/>
          <a:p>
            <a:pPr algn="ctr" eaLnBrk="1" hangingPunct="1">
              <a:defRPr/>
            </a:pPr>
            <a:r>
              <a:rPr lang="en-US" sz="2800" b="1" kern="0" dirty="0">
                <a:effectLst>
                  <a:outerShdw blurRad="38100" dist="38100" dir="2700000" algn="tl">
                    <a:srgbClr val="000000">
                      <a:alpha val="43137"/>
                    </a:srgbClr>
                  </a:outerShdw>
                </a:effectLst>
                <a:latin typeface="Times New Roman" pitchFamily="18" charset="0"/>
                <a:ea typeface="+mj-ea"/>
                <a:cs typeface="Times New Roman" pitchFamily="18" charset="0"/>
              </a:rPr>
              <a:t>Two variables: gap size and e</a:t>
            </a:r>
            <a:r>
              <a:rPr lang="en-US" sz="2800" b="1" kern="0" baseline="-25000" dirty="0">
                <a:effectLst>
                  <a:outerShdw blurRad="38100" dist="38100" dir="2700000" algn="tl">
                    <a:srgbClr val="000000">
                      <a:alpha val="43137"/>
                    </a:srgbClr>
                  </a:outerShdw>
                </a:effectLst>
                <a:latin typeface="Times New Roman" pitchFamily="18" charset="0"/>
                <a:ea typeface="+mj-ea"/>
                <a:cs typeface="Times New Roman" pitchFamily="18" charset="0"/>
              </a:rPr>
              <a:t>1</a:t>
            </a:r>
            <a:endParaRPr lang="en-CA" sz="2800" b="1" kern="0" baseline="-25000" dirty="0">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
        <p:nvSpPr>
          <p:cNvPr id="26648" name="Oval 2"/>
          <p:cNvSpPr>
            <a:spLocks noChangeArrowheads="1"/>
          </p:cNvSpPr>
          <p:nvPr/>
        </p:nvSpPr>
        <p:spPr bwMode="auto">
          <a:xfrm>
            <a:off x="304800" y="4459288"/>
            <a:ext cx="1162050" cy="722312"/>
          </a:xfrm>
          <a:prstGeom prst="ellipse">
            <a:avLst/>
          </a:prstGeom>
          <a:noFill/>
          <a:ln w="60325" algn="ctr">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en-CA" altLang="en-US" sz="2400"/>
          </a:p>
        </p:txBody>
      </p:sp>
      <p:sp>
        <p:nvSpPr>
          <p:cNvPr id="26649" name="Oval 25"/>
          <p:cNvSpPr>
            <a:spLocks noChangeArrowheads="1"/>
          </p:cNvSpPr>
          <p:nvPr/>
        </p:nvSpPr>
        <p:spPr bwMode="auto">
          <a:xfrm>
            <a:off x="7524750" y="4459288"/>
            <a:ext cx="1162050" cy="722312"/>
          </a:xfrm>
          <a:prstGeom prst="ellipse">
            <a:avLst/>
          </a:prstGeom>
          <a:noFill/>
          <a:ln w="60325" algn="ctr">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en-CA" altLang="en-US" sz="2400"/>
          </a:p>
        </p:txBody>
      </p:sp>
      <p:sp>
        <p:nvSpPr>
          <p:cNvPr id="26" name="Rectangle 25"/>
          <p:cNvSpPr>
            <a:spLocks noChangeArrowheads="1"/>
          </p:cNvSpPr>
          <p:nvPr/>
        </p:nvSpPr>
        <p:spPr bwMode="auto">
          <a:xfrm>
            <a:off x="1466850" y="5008563"/>
            <a:ext cx="2614613" cy="382587"/>
          </a:xfrm>
          <a:prstGeom prst="rect">
            <a:avLst/>
          </a:prstGeom>
          <a:noFill/>
          <a:ln w="9525">
            <a:noFill/>
            <a:miter lim="800000"/>
            <a:headEnd/>
            <a:tailEnd/>
          </a:ln>
        </p:spPr>
        <p:txBody>
          <a:bodyPr anchor="ctr"/>
          <a:lstStyle/>
          <a:p>
            <a:pPr algn="ctr">
              <a:spcBef>
                <a:spcPct val="20000"/>
              </a:spcBef>
              <a:buClr>
                <a:schemeClr val="accent2"/>
              </a:buClr>
              <a:buSzPct val="85000"/>
              <a:buFont typeface="ZapfDingbats" pitchFamily="82" charset="2"/>
              <a:buNone/>
              <a:defRPr/>
            </a:pPr>
            <a:r>
              <a:rPr lang="en-US" sz="2000" b="1" dirty="0">
                <a:effectLst>
                  <a:outerShdw blurRad="38100" dist="38100" dir="2700000" algn="tl">
                    <a:srgbClr val="000000">
                      <a:alpha val="43137"/>
                    </a:srgbClr>
                  </a:outerShdw>
                </a:effectLst>
                <a:latin typeface="Times New Roman" pitchFamily="18" charset="0"/>
                <a:cs typeface="Times New Roman" pitchFamily="18" charset="0"/>
              </a:rPr>
              <a:t>Fragmentation point</a:t>
            </a:r>
            <a:endParaRPr lang="en-US" sz="20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2" name="Picture 1"/>
          <p:cNvPicPr>
            <a:picLocks noChangeAspect="1"/>
          </p:cNvPicPr>
          <p:nvPr/>
        </p:nvPicPr>
        <p:blipFill>
          <a:blip r:embed="rId3"/>
          <a:stretch>
            <a:fillRect/>
          </a:stretch>
        </p:blipFill>
        <p:spPr>
          <a:xfrm>
            <a:off x="2541021" y="4193828"/>
            <a:ext cx="343807" cy="299143"/>
          </a:xfrm>
          <a:prstGeom prst="rect">
            <a:avLst/>
          </a:prstGeom>
        </p:spPr>
      </p:pic>
      <p:pic>
        <p:nvPicPr>
          <p:cNvPr id="28" name="Picture 27"/>
          <p:cNvPicPr>
            <a:picLocks noChangeAspect="1"/>
          </p:cNvPicPr>
          <p:nvPr/>
        </p:nvPicPr>
        <p:blipFill>
          <a:blip r:embed="rId3"/>
          <a:stretch>
            <a:fillRect/>
          </a:stretch>
        </p:blipFill>
        <p:spPr>
          <a:xfrm>
            <a:off x="4181815" y="2628075"/>
            <a:ext cx="343807" cy="299143"/>
          </a:xfrm>
          <a:prstGeom prst="rect">
            <a:avLst/>
          </a:prstGeom>
        </p:spPr>
      </p:pic>
      <p:pic>
        <p:nvPicPr>
          <p:cNvPr id="3" name="Picture 2"/>
          <p:cNvPicPr>
            <a:picLocks noChangeAspect="1"/>
          </p:cNvPicPr>
          <p:nvPr/>
        </p:nvPicPr>
        <p:blipFill>
          <a:blip r:embed="rId4"/>
          <a:stretch>
            <a:fillRect/>
          </a:stretch>
        </p:blipFill>
        <p:spPr>
          <a:xfrm>
            <a:off x="210253" y="3940988"/>
            <a:ext cx="475547" cy="461925"/>
          </a:xfrm>
          <a:prstGeom prst="rect">
            <a:avLst/>
          </a:prstGeom>
        </p:spPr>
      </p:pic>
      <p:pic>
        <p:nvPicPr>
          <p:cNvPr id="30" name="Picture 29"/>
          <p:cNvPicPr>
            <a:picLocks noChangeAspect="1"/>
          </p:cNvPicPr>
          <p:nvPr/>
        </p:nvPicPr>
        <p:blipFill>
          <a:blip r:embed="rId4"/>
          <a:stretch>
            <a:fillRect/>
          </a:stretch>
        </p:blipFill>
        <p:spPr>
          <a:xfrm>
            <a:off x="8372827" y="3982748"/>
            <a:ext cx="475547" cy="461925"/>
          </a:xfrm>
          <a:prstGeom prst="rect">
            <a:avLst/>
          </a:prstGeom>
        </p:spPr>
      </p:pic>
      <p:pic>
        <p:nvPicPr>
          <p:cNvPr id="31" name="Picture 30"/>
          <p:cNvPicPr>
            <a:picLocks noChangeAspect="1"/>
          </p:cNvPicPr>
          <p:nvPr/>
        </p:nvPicPr>
        <p:blipFill>
          <a:blip r:embed="rId3"/>
          <a:stretch>
            <a:fillRect/>
          </a:stretch>
        </p:blipFill>
        <p:spPr>
          <a:xfrm>
            <a:off x="6689816" y="4308923"/>
            <a:ext cx="343807" cy="299143"/>
          </a:xfrm>
          <a:prstGeom prst="rect">
            <a:avLst/>
          </a:prstGeom>
        </p:spPr>
      </p:pic>
      <p:pic>
        <p:nvPicPr>
          <p:cNvPr id="32" name="Picture 31">
            <a:extLst>
              <a:ext uri="{FF2B5EF4-FFF2-40B4-BE49-F238E27FC236}">
                <a16:creationId xmlns:a16="http://schemas.microsoft.com/office/drawing/2014/main" id="{EFCE595B-4A2C-47BF-A106-38B03D92EA8E}"/>
              </a:ext>
            </a:extLst>
          </p:cNvPr>
          <p:cNvPicPr>
            <a:picLocks noChangeAspect="1"/>
          </p:cNvPicPr>
          <p:nvPr/>
        </p:nvPicPr>
        <p:blipFill>
          <a:blip r:embed="rId5"/>
          <a:stretch>
            <a:fillRect/>
          </a:stretch>
        </p:blipFill>
        <p:spPr>
          <a:xfrm>
            <a:off x="3565677" y="1251720"/>
            <a:ext cx="1793570" cy="995459"/>
          </a:xfrm>
          <a:prstGeom prst="rect">
            <a:avLst/>
          </a:prstGeom>
        </p:spPr>
      </p:pic>
      <p:sp>
        <p:nvSpPr>
          <p:cNvPr id="4" name="Right Brace 3">
            <a:extLst>
              <a:ext uri="{FF2B5EF4-FFF2-40B4-BE49-F238E27FC236}">
                <a16:creationId xmlns:a16="http://schemas.microsoft.com/office/drawing/2014/main" id="{A0EEC894-A111-4D54-AA86-021258CAFD9D}"/>
              </a:ext>
            </a:extLst>
          </p:cNvPr>
          <p:cNvSpPr/>
          <p:nvPr/>
        </p:nvSpPr>
        <p:spPr bwMode="auto">
          <a:xfrm rot="16200000">
            <a:off x="4127097" y="472674"/>
            <a:ext cx="744512" cy="3793365"/>
          </a:xfrm>
          <a:prstGeom prst="rightBrace">
            <a:avLst/>
          </a:prstGeom>
          <a:noFill/>
          <a:ln w="476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US" sz="2400" b="0" i="0" u="none" strike="noStrike" cap="none" normalizeH="0" baseline="0">
              <a:ln>
                <a:noFill/>
              </a:ln>
              <a:solidFill>
                <a:schemeClr val="tx1"/>
              </a:solidFill>
              <a:effectLst/>
              <a:latin typeface="Comic Sans MS" pitchFamily="66" charset="0"/>
            </a:endParaRPr>
          </a:p>
        </p:txBody>
      </p:sp>
    </p:spTree>
    <p:extLst>
      <p:ext uri="{BB962C8B-B14F-4D97-AF65-F5344CB8AC3E}">
        <p14:creationId xmlns:p14="http://schemas.microsoft.com/office/powerpoint/2010/main" val="829023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fld id="{7F35E798-724B-40D7-B499-6638E5A03115}" type="slidenum">
              <a:rPr lang="zh-CN" altLang="en-US" sz="1400">
                <a:latin typeface="Times New Roman" panose="02020603050405020304" pitchFamily="18" charset="0"/>
              </a:rPr>
              <a:pPr>
                <a:spcBef>
                  <a:spcPct val="0"/>
                </a:spcBef>
                <a:buClrTx/>
                <a:buSzTx/>
                <a:buFontTx/>
                <a:buNone/>
              </a:pPr>
              <a:t>19</a:t>
            </a:fld>
            <a:endParaRPr lang="en-US" altLang="zh-CN" sz="1400">
              <a:latin typeface="Times New Roman" panose="02020603050405020304" pitchFamily="18" charset="0"/>
            </a:endParaRPr>
          </a:p>
        </p:txBody>
      </p:sp>
      <p:sp>
        <p:nvSpPr>
          <p:cNvPr id="5" name="Title 1"/>
          <p:cNvSpPr txBox="1">
            <a:spLocks/>
          </p:cNvSpPr>
          <p:nvPr/>
        </p:nvSpPr>
        <p:spPr>
          <a:xfrm>
            <a:off x="1543050" y="533400"/>
            <a:ext cx="6381750" cy="685800"/>
          </a:xfrm>
          <a:prstGeom prst="rect">
            <a:avLst/>
          </a:prstGeom>
        </p:spPr>
        <p:txBody>
          <a:bodyPr/>
          <a:lstStyle/>
          <a:p>
            <a:pPr algn="ctr" eaLnBrk="1" hangingPunct="1">
              <a:defRPr/>
            </a:pPr>
            <a:r>
              <a:rPr lang="en-US" sz="40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rPr>
              <a:t>BGC (cont’d)</a:t>
            </a:r>
            <a:endParaRPr lang="en-CA" sz="40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
        <p:nvSpPr>
          <p:cNvPr id="25" name="Title 1"/>
          <p:cNvSpPr txBox="1">
            <a:spLocks/>
          </p:cNvSpPr>
          <p:nvPr/>
        </p:nvSpPr>
        <p:spPr>
          <a:xfrm>
            <a:off x="542925" y="1600200"/>
            <a:ext cx="8382000" cy="838200"/>
          </a:xfrm>
          <a:prstGeom prst="rect">
            <a:avLst/>
          </a:prstGeom>
        </p:spPr>
        <p:txBody>
          <a:bodyPr/>
          <a:lstStyle/>
          <a:p>
            <a:pPr algn="ctr" eaLnBrk="1" hangingPunct="1">
              <a:defRPr/>
            </a:pPr>
            <a:r>
              <a:rPr lang="en-US" sz="2800" b="1" kern="0" dirty="0">
                <a:effectLst>
                  <a:outerShdw blurRad="38100" dist="38100" dir="2700000" algn="tl">
                    <a:srgbClr val="000000">
                      <a:alpha val="43137"/>
                    </a:srgbClr>
                  </a:outerShdw>
                </a:effectLst>
                <a:latin typeface="Times New Roman" pitchFamily="18" charset="0"/>
                <a:ea typeface="+mj-ea"/>
                <a:cs typeface="Times New Roman" pitchFamily="18" charset="0"/>
              </a:rPr>
              <a:t>Two variables: gap size and </a:t>
            </a:r>
            <a:r>
              <a:rPr lang="en-US" sz="2800" b="1" dirty="0">
                <a:effectLst>
                  <a:outerShdw blurRad="38100" dist="38100" dir="2700000" algn="tl">
                    <a:srgbClr val="000000">
                      <a:alpha val="43137"/>
                    </a:srgbClr>
                  </a:outerShdw>
                </a:effectLst>
                <a:latin typeface="Times New Roman" pitchFamily="18" charset="0"/>
                <a:cs typeface="Times New Roman" pitchFamily="18" charset="0"/>
              </a:rPr>
              <a:t>Fragmentation point</a:t>
            </a:r>
            <a:r>
              <a:rPr lang="en-US" sz="2800" b="1" kern="0" dirty="0">
                <a:effectLst>
                  <a:outerShdw blurRad="38100" dist="38100" dir="2700000" algn="tl">
                    <a:srgbClr val="000000">
                      <a:alpha val="43137"/>
                    </a:srgbClr>
                  </a:outerShdw>
                </a:effectLst>
                <a:latin typeface="Times New Roman" pitchFamily="18" charset="0"/>
                <a:ea typeface="+mj-ea"/>
                <a:cs typeface="Times New Roman" pitchFamily="18" charset="0"/>
              </a:rPr>
              <a:t> e</a:t>
            </a:r>
            <a:r>
              <a:rPr lang="en-US" sz="2800" b="1" kern="0" baseline="-25000" dirty="0">
                <a:effectLst>
                  <a:outerShdw blurRad="38100" dist="38100" dir="2700000" algn="tl">
                    <a:srgbClr val="000000">
                      <a:alpha val="43137"/>
                    </a:srgbClr>
                  </a:outerShdw>
                </a:effectLst>
                <a:latin typeface="Times New Roman" pitchFamily="18" charset="0"/>
                <a:ea typeface="+mj-ea"/>
                <a:cs typeface="Times New Roman" pitchFamily="18" charset="0"/>
              </a:rPr>
              <a:t>1</a:t>
            </a:r>
            <a:endParaRPr lang="en-CA" sz="2800" b="1" kern="0" baseline="-25000" dirty="0">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
        <p:nvSpPr>
          <p:cNvPr id="28" name="Title 1"/>
          <p:cNvSpPr txBox="1">
            <a:spLocks/>
          </p:cNvSpPr>
          <p:nvPr/>
        </p:nvSpPr>
        <p:spPr>
          <a:xfrm>
            <a:off x="639763" y="4191000"/>
            <a:ext cx="8382000" cy="1905000"/>
          </a:xfrm>
          <a:prstGeom prst="rect">
            <a:avLst/>
          </a:prstGeom>
        </p:spPr>
        <p:txBody>
          <a:bodyPr/>
          <a:lstStyle/>
          <a:p>
            <a:pPr algn="just" eaLnBrk="1" hangingPunct="1">
              <a:defRPr/>
            </a:pPr>
            <a:r>
              <a:rPr lang="en-CA" sz="2800" kern="0" dirty="0">
                <a:latin typeface="Times New Roman" pitchFamily="18" charset="0"/>
                <a:ea typeface="+mj-ea"/>
                <a:cs typeface="Times New Roman" pitchFamily="18" charset="0"/>
              </a:rPr>
              <a:t>We can design an algorithm for checking all the possibilities for gap size and fragmentation point </a:t>
            </a:r>
            <a:r>
              <a:rPr lang="en-US" sz="2800" kern="0" dirty="0">
                <a:latin typeface="Times New Roman" pitchFamily="18" charset="0"/>
                <a:cs typeface="Times New Roman" pitchFamily="18" charset="0"/>
              </a:rPr>
              <a:t>e</a:t>
            </a:r>
            <a:r>
              <a:rPr lang="en-US" sz="2800" kern="0" baseline="-25000" dirty="0">
                <a:latin typeface="Times New Roman" pitchFamily="18" charset="0"/>
                <a:cs typeface="Times New Roman" pitchFamily="18" charset="0"/>
              </a:rPr>
              <a:t>1</a:t>
            </a:r>
            <a:r>
              <a:rPr lang="en-CA" sz="2800" kern="0" baseline="-25000" dirty="0">
                <a:latin typeface="Times New Roman" pitchFamily="18" charset="0"/>
                <a:cs typeface="Times New Roman" pitchFamily="18" charset="0"/>
              </a:rPr>
              <a:t> </a:t>
            </a:r>
            <a:r>
              <a:rPr lang="en-CA" sz="2800" kern="0" dirty="0">
                <a:latin typeface="Times New Roman" pitchFamily="18" charset="0"/>
                <a:ea typeface="+mj-ea"/>
                <a:cs typeface="Times New Roman" pitchFamily="18" charset="0"/>
              </a:rPr>
              <a:t>(</a:t>
            </a:r>
            <a:r>
              <a:rPr lang="en-CA" sz="2800" b="1" kern="0" dirty="0">
                <a:latin typeface="Times New Roman" pitchFamily="18" charset="0"/>
                <a:ea typeface="+mj-ea"/>
                <a:cs typeface="Times New Roman" pitchFamily="18" charset="0"/>
              </a:rPr>
              <a:t>Brute Force</a:t>
            </a:r>
            <a:r>
              <a:rPr lang="en-CA" sz="2800" kern="0" dirty="0">
                <a:latin typeface="Times New Roman" pitchFamily="18" charset="0"/>
                <a:ea typeface="+mj-ea"/>
                <a:cs typeface="Times New Roman" pitchFamily="18" charset="0"/>
              </a:rPr>
              <a:t>) for finding the correct </a:t>
            </a:r>
            <a:r>
              <a:rPr lang="en-CA" sz="2800" kern="0" dirty="0">
                <a:latin typeface="Times New Roman" pitchFamily="18" charset="0"/>
                <a:cs typeface="Times New Roman" pitchFamily="18" charset="0"/>
              </a:rPr>
              <a:t>gap size and fragmentation point </a:t>
            </a:r>
            <a:r>
              <a:rPr lang="en-US" sz="2800" kern="0" dirty="0">
                <a:latin typeface="Times New Roman" pitchFamily="18" charset="0"/>
                <a:cs typeface="Times New Roman" pitchFamily="18" charset="0"/>
              </a:rPr>
              <a:t>e</a:t>
            </a:r>
            <a:r>
              <a:rPr lang="en-US" sz="2800" kern="0" baseline="-25000" dirty="0">
                <a:latin typeface="Times New Roman" pitchFamily="18" charset="0"/>
                <a:cs typeface="Times New Roman" pitchFamily="18" charset="0"/>
              </a:rPr>
              <a:t>1</a:t>
            </a:r>
            <a:endParaRPr lang="en-CA" sz="2800" kern="0" baseline="-25000" dirty="0">
              <a:latin typeface="Times New Roman" pitchFamily="18" charset="0"/>
              <a:ea typeface="+mj-ea"/>
              <a:cs typeface="Times New Roman" pitchFamily="18" charset="0"/>
            </a:endParaRPr>
          </a:p>
        </p:txBody>
      </p:sp>
      <p:pic>
        <p:nvPicPr>
          <p:cNvPr id="27654" name="Picture 2" descr="https://encrypted-tbn2.gstatic.com/images?q=tbn:ANd9GcRd5sSpmCGXTnzEF9ccPaCc-i7NO9LIYih8cGJXi49Gr8xxL0eod-pAFgK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925" y="2722084"/>
            <a:ext cx="142875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stretch>
            <a:fillRect/>
          </a:stretch>
        </p:blipFill>
        <p:spPr>
          <a:xfrm>
            <a:off x="3657600" y="2609964"/>
            <a:ext cx="4943475" cy="1181100"/>
          </a:xfrm>
          <a:prstGeom prst="rect">
            <a:avLst/>
          </a:prstGeom>
        </p:spPr>
      </p:pic>
    </p:spTree>
    <p:extLst>
      <p:ext uri="{BB962C8B-B14F-4D97-AF65-F5344CB8AC3E}">
        <p14:creationId xmlns:p14="http://schemas.microsoft.com/office/powerpoint/2010/main" val="34707563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t2.gstatic.com/images?q=tbn:RhpqGdts15Uh-M:http://www.masoncrest.com/images/books/748/page_1.jpg"/>
          <p:cNvPicPr>
            <a:picLocks noChangeAspect="1" noChangeArrowheads="1"/>
          </p:cNvPicPr>
          <p:nvPr/>
        </p:nvPicPr>
        <p:blipFill>
          <a:blip r:embed="rId3"/>
          <a:srcRect/>
          <a:stretch>
            <a:fillRect/>
          </a:stretch>
        </p:blipFill>
        <p:spPr bwMode="auto">
          <a:xfrm>
            <a:off x="7208045" y="921544"/>
            <a:ext cx="735806" cy="848917"/>
          </a:xfrm>
          <a:prstGeom prst="rect">
            <a:avLst/>
          </a:prstGeom>
          <a:noFill/>
        </p:spPr>
      </p:pic>
      <p:sp>
        <p:nvSpPr>
          <p:cNvPr id="14" name="Slide Number Placeholder 3">
            <a:extLst>
              <a:ext uri="{FF2B5EF4-FFF2-40B4-BE49-F238E27FC236}">
                <a16:creationId xmlns:a16="http://schemas.microsoft.com/office/drawing/2014/main" id="{8960CF02-0BC8-46A9-9974-D3218D3F255D}"/>
              </a:ext>
            </a:extLst>
          </p:cNvPr>
          <p:cNvSpPr>
            <a:spLocks noGrp="1"/>
          </p:cNvSpPr>
          <p:nvPr>
            <p:ph type="sldNum" sz="quarter" idx="12"/>
          </p:nvPr>
        </p:nvSpPr>
        <p:spPr>
          <a:xfrm>
            <a:off x="6457950" y="5624513"/>
            <a:ext cx="2057400" cy="273844"/>
          </a:xfrm>
        </p:spPr>
        <p:txBody>
          <a:bodyPr/>
          <a:lstStyle/>
          <a:p>
            <a:pPr>
              <a:defRPr/>
            </a:pPr>
            <a:fld id="{FC20A6E7-7DE0-4D93-BA11-C1840C829E70}" type="slidenum">
              <a:rPr lang="zh-CN" altLang="en-US" smtClean="0"/>
              <a:pPr>
                <a:defRPr/>
              </a:pPr>
              <a:t>2</a:t>
            </a:fld>
            <a:endParaRPr lang="en-US" altLang="zh-CN"/>
          </a:p>
        </p:txBody>
      </p:sp>
      <p:pic>
        <p:nvPicPr>
          <p:cNvPr id="3" name="Picture 2">
            <a:extLst>
              <a:ext uri="{FF2B5EF4-FFF2-40B4-BE49-F238E27FC236}">
                <a16:creationId xmlns:a16="http://schemas.microsoft.com/office/drawing/2014/main" id="{579AF113-50F4-49E2-A3C4-2DF2FC681D2D}"/>
              </a:ext>
            </a:extLst>
          </p:cNvPr>
          <p:cNvPicPr>
            <a:picLocks noChangeAspect="1"/>
          </p:cNvPicPr>
          <p:nvPr/>
        </p:nvPicPr>
        <p:blipFill>
          <a:blip r:embed="rId4"/>
          <a:stretch>
            <a:fillRect/>
          </a:stretch>
        </p:blipFill>
        <p:spPr>
          <a:xfrm>
            <a:off x="261747" y="1564482"/>
            <a:ext cx="4049507" cy="3824221"/>
          </a:xfrm>
          <a:prstGeom prst="rect">
            <a:avLst/>
          </a:prstGeom>
        </p:spPr>
      </p:pic>
      <p:sp>
        <p:nvSpPr>
          <p:cNvPr id="16" name="Text Box 5">
            <a:extLst>
              <a:ext uri="{FF2B5EF4-FFF2-40B4-BE49-F238E27FC236}">
                <a16:creationId xmlns:a16="http://schemas.microsoft.com/office/drawing/2014/main" id="{66940578-EA3C-48BF-90C9-4AE332F275E3}"/>
              </a:ext>
            </a:extLst>
          </p:cNvPr>
          <p:cNvSpPr txBox="1">
            <a:spLocks noChangeArrowheads="1"/>
          </p:cNvSpPr>
          <p:nvPr/>
        </p:nvSpPr>
        <p:spPr bwMode="auto">
          <a:xfrm>
            <a:off x="152400" y="5444565"/>
            <a:ext cx="8729853" cy="923330"/>
          </a:xfrm>
          <a:prstGeom prst="rect">
            <a:avLst/>
          </a:prstGeom>
          <a:noFill/>
          <a:ln w="9525">
            <a:noFill/>
            <a:miter lim="800000"/>
            <a:headEnd/>
            <a:tailEnd/>
          </a:ln>
        </p:spPr>
        <p:txBody>
          <a:bodyPr wrap="square">
            <a:spAutoFit/>
          </a:bodyPr>
          <a:lstStyle/>
          <a:p>
            <a:pPr algn="just">
              <a:spcBef>
                <a:spcPct val="0"/>
              </a:spcBef>
              <a:buClrTx/>
              <a:buSzTx/>
              <a:buFontTx/>
              <a:buNone/>
            </a:pPr>
            <a:r>
              <a:rPr lang="en-US" sz="1800" dirty="0">
                <a:latin typeface="Times New Roman" panose="02020603050405020304" pitchFamily="18" charset="0"/>
                <a:cs typeface="Times New Roman" panose="02020603050405020304" pitchFamily="18" charset="0"/>
              </a:rPr>
              <a:t>[1] https://www.cbc.ca/news/canada/calgary/thomas-buttle-child-porn-sentence-1.5133882</a:t>
            </a:r>
          </a:p>
          <a:p>
            <a:pPr algn="just">
              <a:spcBef>
                <a:spcPct val="0"/>
              </a:spcBef>
              <a:buClrTx/>
              <a:buSzTx/>
              <a:buFontTx/>
              <a:buNone/>
            </a:pPr>
            <a:r>
              <a:rPr lang="en-US" sz="1800" dirty="0">
                <a:effectLst>
                  <a:outerShdw blurRad="38100" dist="38100" dir="2700000" algn="tl">
                    <a:srgbClr val="000000">
                      <a:alpha val="43137"/>
                    </a:srgbClr>
                  </a:outerShdw>
                </a:effectLst>
                <a:latin typeface="Times New Roman" panose="02020603050405020304" pitchFamily="18" charset="0"/>
                <a:cs typeface="Times New Roman" pitchFamily="18" charset="0"/>
              </a:rPr>
              <a:t>[2] </a:t>
            </a:r>
            <a:r>
              <a:rPr lang="en-US" sz="1800" dirty="0">
                <a:latin typeface="Times New Roman" panose="02020603050405020304" pitchFamily="18" charset="0"/>
                <a:cs typeface="Times New Roman" panose="02020603050405020304" pitchFamily="18" charset="0"/>
              </a:rPr>
              <a:t>https://www.ice.gov/news/releases/former-police-officer-sentenced-10-years-federal-prison-possession-child-pornography</a:t>
            </a:r>
            <a:endParaRPr lang="en-US" sz="1800" dirty="0">
              <a:effectLst>
                <a:outerShdw blurRad="38100" dist="38100" dir="2700000" algn="tl">
                  <a:srgbClr val="000000">
                    <a:alpha val="43137"/>
                  </a:srgbClr>
                </a:outerShdw>
              </a:effectLst>
              <a:latin typeface="Times New Roman" panose="02020603050405020304" pitchFamily="18" charset="0"/>
              <a:cs typeface="Times New Roman" pitchFamily="18" charset="0"/>
            </a:endParaRPr>
          </a:p>
        </p:txBody>
      </p:sp>
      <p:grpSp>
        <p:nvGrpSpPr>
          <p:cNvPr id="6" name="Group 5">
            <a:extLst>
              <a:ext uri="{FF2B5EF4-FFF2-40B4-BE49-F238E27FC236}">
                <a16:creationId xmlns:a16="http://schemas.microsoft.com/office/drawing/2014/main" id="{C12BF8BF-B273-441F-A185-317AB833C835}"/>
              </a:ext>
            </a:extLst>
          </p:cNvPr>
          <p:cNvGrpSpPr/>
          <p:nvPr/>
        </p:nvGrpSpPr>
        <p:grpSpPr>
          <a:xfrm>
            <a:off x="4429125" y="2064838"/>
            <a:ext cx="4453128" cy="2135936"/>
            <a:chOff x="5905500" y="1610117"/>
            <a:chExt cx="5937504" cy="2847915"/>
          </a:xfrm>
        </p:grpSpPr>
        <p:pic>
          <p:nvPicPr>
            <p:cNvPr id="4" name="Picture 3">
              <a:extLst>
                <a:ext uri="{FF2B5EF4-FFF2-40B4-BE49-F238E27FC236}">
                  <a16:creationId xmlns:a16="http://schemas.microsoft.com/office/drawing/2014/main" id="{C6C0F355-62FB-44AE-A956-36AE4F74A0C3}"/>
                </a:ext>
              </a:extLst>
            </p:cNvPr>
            <p:cNvPicPr>
              <a:picLocks noChangeAspect="1"/>
            </p:cNvPicPr>
            <p:nvPr/>
          </p:nvPicPr>
          <p:blipFill>
            <a:blip r:embed="rId5"/>
            <a:stretch>
              <a:fillRect/>
            </a:stretch>
          </p:blipFill>
          <p:spPr>
            <a:xfrm>
              <a:off x="5905500" y="1610117"/>
              <a:ext cx="5937504" cy="1451243"/>
            </a:xfrm>
            <a:prstGeom prst="rect">
              <a:avLst/>
            </a:prstGeom>
          </p:spPr>
        </p:pic>
        <p:pic>
          <p:nvPicPr>
            <p:cNvPr id="5" name="Picture 4">
              <a:extLst>
                <a:ext uri="{FF2B5EF4-FFF2-40B4-BE49-F238E27FC236}">
                  <a16:creationId xmlns:a16="http://schemas.microsoft.com/office/drawing/2014/main" id="{F78D0301-2F80-4467-A42F-A66076BC82E3}"/>
                </a:ext>
              </a:extLst>
            </p:cNvPr>
            <p:cNvPicPr>
              <a:picLocks noChangeAspect="1"/>
            </p:cNvPicPr>
            <p:nvPr/>
          </p:nvPicPr>
          <p:blipFill>
            <a:blip r:embed="rId6"/>
            <a:stretch>
              <a:fillRect/>
            </a:stretch>
          </p:blipFill>
          <p:spPr>
            <a:xfrm>
              <a:off x="6012712" y="3409455"/>
              <a:ext cx="5813528" cy="1048577"/>
            </a:xfrm>
            <a:prstGeom prst="rect">
              <a:avLst/>
            </a:prstGeom>
          </p:spPr>
        </p:pic>
      </p:grpSp>
      <p:sp>
        <p:nvSpPr>
          <p:cNvPr id="18" name="Content Placeholder 2">
            <a:extLst>
              <a:ext uri="{FF2B5EF4-FFF2-40B4-BE49-F238E27FC236}">
                <a16:creationId xmlns:a16="http://schemas.microsoft.com/office/drawing/2014/main" id="{9746DA2A-9F6D-4362-984C-EE7F0CAD5A32}"/>
              </a:ext>
            </a:extLst>
          </p:cNvPr>
          <p:cNvSpPr txBox="1">
            <a:spLocks/>
          </p:cNvSpPr>
          <p:nvPr/>
        </p:nvSpPr>
        <p:spPr bwMode="auto">
          <a:xfrm>
            <a:off x="4537243" y="4316701"/>
            <a:ext cx="4453128" cy="1072002"/>
          </a:xfrm>
          <a:prstGeom prst="rect">
            <a:avLst/>
          </a:prstGeom>
          <a:solidFill>
            <a:srgbClr val="FFFF00"/>
          </a:solidFill>
          <a:ln w="9525">
            <a:noFill/>
            <a:miter lim="800000"/>
            <a:headEnd/>
            <a:tailEnd/>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just">
              <a:defRPr/>
            </a:pPr>
            <a:r>
              <a:rPr lang="en-US" sz="1800" b="1" kern="0" dirty="0">
                <a:solidFill>
                  <a:srgbClr val="C00000"/>
                </a:solidFill>
              </a:rPr>
              <a:t>Criminals want to erase all traces of their crimes and hide evidence of wrongdoing!</a:t>
            </a:r>
          </a:p>
        </p:txBody>
      </p:sp>
      <p:sp>
        <p:nvSpPr>
          <p:cNvPr id="19" name="Title 1">
            <a:extLst>
              <a:ext uri="{FF2B5EF4-FFF2-40B4-BE49-F238E27FC236}">
                <a16:creationId xmlns:a16="http://schemas.microsoft.com/office/drawing/2014/main" id="{BFB78832-E7FC-401C-B1F4-BB46BE47B9D5}"/>
              </a:ext>
            </a:extLst>
          </p:cNvPr>
          <p:cNvSpPr txBox="1">
            <a:spLocks/>
          </p:cNvSpPr>
          <p:nvPr/>
        </p:nvSpPr>
        <p:spPr bwMode="auto">
          <a:xfrm>
            <a:off x="324480" y="907901"/>
            <a:ext cx="6400800" cy="628650"/>
          </a:xfrm>
          <a:prstGeom prst="rect">
            <a:avLst/>
          </a:prstGeom>
          <a:noFill/>
          <a:ln w="9525">
            <a:noFill/>
            <a:miter lim="800000"/>
            <a:headEnd/>
            <a:tailEnd/>
          </a:ln>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marL="0" indent="0">
              <a:buNone/>
              <a:defRPr/>
            </a:pPr>
            <a:r>
              <a:rPr lang="en-US" sz="3000" b="1" dirty="0">
                <a:solidFill>
                  <a:schemeClr val="accent6"/>
                </a:solidFill>
                <a:effectLst>
                  <a:outerShdw blurRad="38100" dist="38100" dir="2700000" algn="tl">
                    <a:srgbClr val="000000">
                      <a:alpha val="43137"/>
                    </a:srgbClr>
                  </a:outerShdw>
                </a:effectLst>
              </a:rPr>
              <a:t>Dose of </a:t>
            </a:r>
            <a:r>
              <a:rPr lang="en-US" sz="3000" b="1" dirty="0">
                <a:effectLst>
                  <a:outerShdw blurRad="38100" dist="38100" dir="2700000" algn="tl">
                    <a:srgbClr val="000000">
                      <a:alpha val="43137"/>
                    </a:srgbClr>
                  </a:outerShdw>
                </a:effectLst>
                <a:latin typeface="Brush Script MT" pitchFamily="66" charset="0"/>
              </a:rPr>
              <a:t>Reality:</a:t>
            </a:r>
            <a:r>
              <a:rPr lang="en-US" sz="2100" dirty="0"/>
              <a:t> </a:t>
            </a:r>
            <a:endParaRPr lang="en-CA" sz="21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19203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amond(i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Grp="1" noChangeArrowheads="1"/>
          </p:cNvSpPr>
          <p:nvPr>
            <p:ph type="body" idx="1"/>
          </p:nvPr>
        </p:nvSpPr>
        <p:spPr>
          <a:xfrm>
            <a:off x="0" y="838200"/>
            <a:ext cx="8969375" cy="461790"/>
          </a:xfrm>
        </p:spPr>
        <p:txBody>
          <a:bodyPr/>
          <a:lstStyle/>
          <a:p>
            <a:pPr>
              <a:lnSpc>
                <a:spcPct val="80000"/>
              </a:lnSpc>
              <a:buFont typeface="Wingdings" pitchFamily="2" charset="2"/>
              <a:buNone/>
              <a:defRPr/>
            </a:pPr>
            <a:r>
              <a:rPr lang="en-US" sz="2400" dirty="0">
                <a:latin typeface="Times New Roman" pitchFamily="18" charset="0"/>
                <a:cs typeface="Times New Roman" pitchFamily="18" charset="0"/>
              </a:rPr>
              <a:t>BGC Algorithm: (find correct </a:t>
            </a:r>
            <a:r>
              <a:rPr lang="en-US" sz="2400" b="1" dirty="0">
                <a:latin typeface="Times New Roman" pitchFamily="18" charset="0"/>
                <a:cs typeface="Times New Roman" pitchFamily="18" charset="0"/>
              </a:rPr>
              <a:t>G</a:t>
            </a:r>
            <a:r>
              <a:rPr lang="en-US" sz="2400" dirty="0">
                <a:latin typeface="Times New Roman" pitchFamily="18" charset="0"/>
                <a:cs typeface="Times New Roman" pitchFamily="18" charset="0"/>
              </a:rPr>
              <a:t> and </a:t>
            </a:r>
            <a:r>
              <a:rPr lang="en-US" sz="2400" b="1" dirty="0">
                <a:latin typeface="Times New Roman" pitchFamily="18" charset="0"/>
                <a:cs typeface="Times New Roman" pitchFamily="18" charset="0"/>
              </a:rPr>
              <a:t>e</a:t>
            </a:r>
            <a:r>
              <a:rPr lang="en-US" sz="2400" b="1" baseline="-25000" dirty="0">
                <a:latin typeface="Times New Roman" pitchFamily="18" charset="0"/>
                <a:cs typeface="Times New Roman" pitchFamily="18" charset="0"/>
              </a:rPr>
              <a:t>1</a:t>
            </a:r>
            <a:r>
              <a:rPr lang="en-US" sz="2400" dirty="0">
                <a:latin typeface="Times New Roman" pitchFamily="18" charset="0"/>
                <a:cs typeface="Times New Roman" pitchFamily="18" charset="0"/>
              </a:rPr>
              <a:t>)</a:t>
            </a:r>
            <a:endParaRPr lang="en-US" sz="2400" dirty="0"/>
          </a:p>
        </p:txBody>
      </p:sp>
      <p:sp>
        <p:nvSpPr>
          <p:cNvPr id="5" name="Title 1"/>
          <p:cNvSpPr txBox="1">
            <a:spLocks/>
          </p:cNvSpPr>
          <p:nvPr/>
        </p:nvSpPr>
        <p:spPr>
          <a:xfrm>
            <a:off x="2165350" y="152400"/>
            <a:ext cx="4311650" cy="685800"/>
          </a:xfrm>
          <a:prstGeom prst="rect">
            <a:avLst/>
          </a:prstGeom>
        </p:spPr>
        <p:txBody>
          <a:bodyPr/>
          <a:lstStyle/>
          <a:p>
            <a:pPr algn="ctr" eaLnBrk="1" hangingPunct="1">
              <a:defRPr/>
            </a:pPr>
            <a:r>
              <a:rPr lang="en-US" sz="40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rPr>
              <a:t>BGC (cont’d)</a:t>
            </a:r>
            <a:endParaRPr lang="en-CA" sz="40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grpSp>
        <p:nvGrpSpPr>
          <p:cNvPr id="31749" name="Group 25"/>
          <p:cNvGrpSpPr>
            <a:grpSpLocks/>
          </p:cNvGrpSpPr>
          <p:nvPr/>
        </p:nvGrpSpPr>
        <p:grpSpPr bwMode="auto">
          <a:xfrm>
            <a:off x="76200" y="1371600"/>
            <a:ext cx="8991600" cy="1711325"/>
            <a:chOff x="152400" y="2384472"/>
            <a:chExt cx="9067800" cy="1710946"/>
          </a:xfrm>
        </p:grpSpPr>
        <p:sp>
          <p:nvSpPr>
            <p:cNvPr id="31757" name="Rectangle 4"/>
            <p:cNvSpPr>
              <a:spLocks noChangeArrowheads="1"/>
            </p:cNvSpPr>
            <p:nvPr/>
          </p:nvSpPr>
          <p:spPr bwMode="auto">
            <a:xfrm>
              <a:off x="1284709" y="2901601"/>
              <a:ext cx="515017" cy="341345"/>
            </a:xfrm>
            <a:prstGeom prst="rect">
              <a:avLst/>
            </a:prstGeom>
            <a:noFill/>
            <a:ln w="412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endParaRPr lang="en-US" altLang="en-US" sz="1800"/>
            </a:p>
          </p:txBody>
        </p:sp>
        <p:sp>
          <p:nvSpPr>
            <p:cNvPr id="31758" name="Rectangle 4"/>
            <p:cNvSpPr>
              <a:spLocks noChangeArrowheads="1"/>
            </p:cNvSpPr>
            <p:nvPr/>
          </p:nvSpPr>
          <p:spPr bwMode="auto">
            <a:xfrm>
              <a:off x="1799725" y="2901601"/>
              <a:ext cx="1123673" cy="341345"/>
            </a:xfrm>
            <a:prstGeom prst="rect">
              <a:avLst/>
            </a:prstGeom>
            <a:noFill/>
            <a:ln w="4127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f</a:t>
              </a:r>
              <a:r>
                <a:rPr lang="en-US" altLang="en-US" sz="1800" baseline="-25000"/>
                <a:t>1</a:t>
              </a:r>
              <a:r>
                <a:rPr lang="en-US" altLang="en-US" sz="1800"/>
                <a:t> clusters</a:t>
              </a:r>
            </a:p>
          </p:txBody>
        </p:sp>
        <p:sp>
          <p:nvSpPr>
            <p:cNvPr id="31759" name="Rectangle 4"/>
            <p:cNvSpPr>
              <a:spLocks noChangeArrowheads="1"/>
            </p:cNvSpPr>
            <p:nvPr/>
          </p:nvSpPr>
          <p:spPr bwMode="auto">
            <a:xfrm>
              <a:off x="7230810" y="2901601"/>
              <a:ext cx="515017" cy="341345"/>
            </a:xfrm>
            <a:prstGeom prst="rect">
              <a:avLst/>
            </a:prstGeom>
            <a:noFill/>
            <a:ln w="412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endParaRPr lang="en-US" altLang="en-US" sz="1800"/>
            </a:p>
          </p:txBody>
        </p:sp>
        <p:cxnSp>
          <p:nvCxnSpPr>
            <p:cNvPr id="31760" name="Straight Connector 6"/>
            <p:cNvCxnSpPr>
              <a:cxnSpLocks noChangeShapeType="1"/>
            </p:cNvCxnSpPr>
            <p:nvPr/>
          </p:nvCxnSpPr>
          <p:spPr bwMode="auto">
            <a:xfrm>
              <a:off x="846424" y="2819400"/>
              <a:ext cx="438285" cy="252428"/>
            </a:xfrm>
            <a:prstGeom prst="line">
              <a:avLst/>
            </a:prstGeom>
            <a:noFill/>
            <a:ln w="66675" algn="ctr">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31" name="Rectangle 30"/>
            <p:cNvSpPr>
              <a:spLocks noChangeArrowheads="1"/>
            </p:cNvSpPr>
            <p:nvPr/>
          </p:nvSpPr>
          <p:spPr bwMode="auto">
            <a:xfrm>
              <a:off x="152400" y="2384472"/>
              <a:ext cx="2012950" cy="511062"/>
            </a:xfrm>
            <a:prstGeom prst="rect">
              <a:avLst/>
            </a:prstGeom>
            <a:noFill/>
            <a:ln w="9525">
              <a:noFill/>
              <a:miter lim="800000"/>
              <a:headEnd/>
              <a:tailEnd/>
            </a:ln>
          </p:spPr>
          <p:txBody>
            <a:bodyPr anchor="ctr"/>
            <a:lstStyle/>
            <a:p>
              <a:pPr algn="ctr">
                <a:spcBef>
                  <a:spcPct val="20000"/>
                </a:spcBef>
                <a:buClr>
                  <a:schemeClr val="accent2"/>
                </a:buClr>
                <a:buSzPct val="85000"/>
                <a:buFont typeface="ZapfDingbats" pitchFamily="82" charset="2"/>
                <a:buNone/>
                <a:defRPr/>
              </a:pPr>
              <a:r>
                <a:rPr lang="en-US" b="1" dirty="0">
                  <a:effectLst>
                    <a:outerShdw blurRad="38100" dist="38100" dir="2700000" algn="tl">
                      <a:srgbClr val="000000">
                        <a:alpha val="43137"/>
                      </a:srgbClr>
                    </a:outerShdw>
                  </a:effectLst>
                  <a:latin typeface="Times New Roman" pitchFamily="18" charset="0"/>
                  <a:cs typeface="Times New Roman" pitchFamily="18" charset="0"/>
                </a:rPr>
                <a:t>File header</a:t>
              </a:r>
              <a:endParaRPr lang="en-US"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2" name="Rectangle 31"/>
            <p:cNvSpPr>
              <a:spLocks noChangeArrowheads="1"/>
            </p:cNvSpPr>
            <p:nvPr/>
          </p:nvSpPr>
          <p:spPr bwMode="auto">
            <a:xfrm>
              <a:off x="7224713" y="2393995"/>
              <a:ext cx="1995487" cy="425356"/>
            </a:xfrm>
            <a:prstGeom prst="rect">
              <a:avLst/>
            </a:prstGeom>
            <a:noFill/>
            <a:ln w="9525">
              <a:noFill/>
              <a:miter lim="800000"/>
              <a:headEnd/>
              <a:tailEnd/>
            </a:ln>
          </p:spPr>
          <p:txBody>
            <a:bodyPr anchor="ctr"/>
            <a:lstStyle/>
            <a:p>
              <a:pPr algn="ctr">
                <a:spcBef>
                  <a:spcPct val="20000"/>
                </a:spcBef>
                <a:buClr>
                  <a:schemeClr val="accent2"/>
                </a:buClr>
                <a:buSzPct val="85000"/>
                <a:buFont typeface="ZapfDingbats" pitchFamily="82" charset="2"/>
                <a:buNone/>
                <a:defRPr/>
              </a:pPr>
              <a:r>
                <a:rPr lang="en-US" b="1" dirty="0">
                  <a:effectLst>
                    <a:outerShdw blurRad="38100" dist="38100" dir="2700000" algn="tl">
                      <a:srgbClr val="000000">
                        <a:alpha val="43137"/>
                      </a:srgbClr>
                    </a:outerShdw>
                  </a:effectLst>
                  <a:latin typeface="Times New Roman" pitchFamily="18" charset="0"/>
                  <a:cs typeface="Times New Roman" pitchFamily="18" charset="0"/>
                </a:rPr>
                <a:t>File footer</a:t>
              </a:r>
              <a:endParaRPr lang="en-US"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cxnSp>
          <p:nvCxnSpPr>
            <p:cNvPr id="31763" name="Straight Connector 6"/>
            <p:cNvCxnSpPr>
              <a:cxnSpLocks noChangeShapeType="1"/>
            </p:cNvCxnSpPr>
            <p:nvPr/>
          </p:nvCxnSpPr>
          <p:spPr bwMode="auto">
            <a:xfrm flipH="1">
              <a:off x="7763236" y="2858932"/>
              <a:ext cx="435181" cy="192006"/>
            </a:xfrm>
            <a:prstGeom prst="line">
              <a:avLst/>
            </a:prstGeom>
            <a:noFill/>
            <a:ln w="66675" algn="ctr">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31764" name="Straight Connector 6"/>
            <p:cNvCxnSpPr>
              <a:cxnSpLocks noChangeShapeType="1"/>
            </p:cNvCxnSpPr>
            <p:nvPr/>
          </p:nvCxnSpPr>
          <p:spPr bwMode="auto">
            <a:xfrm rot="10800000" flipV="1">
              <a:off x="2923398" y="3072273"/>
              <a:ext cx="983214" cy="0"/>
            </a:xfrm>
            <a:prstGeom prst="line">
              <a:avLst/>
            </a:prstGeom>
            <a:noFill/>
            <a:ln w="66675" algn="ctr">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31765" name="Straight Connector 6"/>
            <p:cNvCxnSpPr>
              <a:cxnSpLocks noChangeShapeType="1"/>
            </p:cNvCxnSpPr>
            <p:nvPr/>
          </p:nvCxnSpPr>
          <p:spPr bwMode="auto">
            <a:xfrm rot="16200000" flipH="1">
              <a:off x="1344268" y="3434301"/>
              <a:ext cx="384013" cy="1301"/>
            </a:xfrm>
            <a:prstGeom prst="line">
              <a:avLst/>
            </a:prstGeom>
            <a:noFill/>
            <a:ln w="66675" algn="ctr">
              <a:solidFill>
                <a:srgbClr val="FF0000"/>
              </a:solidFill>
              <a:round/>
              <a:headEnd type="triangle" w="med" len="med"/>
              <a:tailEnd/>
            </a:ln>
            <a:extLst>
              <a:ext uri="{909E8E84-426E-40DD-AFC4-6F175D3DCCD1}">
                <a14:hiddenFill xmlns:a14="http://schemas.microsoft.com/office/drawing/2010/main">
                  <a:noFill/>
                </a14:hiddenFill>
              </a:ext>
            </a:extLst>
          </p:spPr>
        </p:cxnSp>
        <p:cxnSp>
          <p:nvCxnSpPr>
            <p:cNvPr id="31766" name="Straight Connector 6"/>
            <p:cNvCxnSpPr>
              <a:cxnSpLocks noChangeShapeType="1"/>
            </p:cNvCxnSpPr>
            <p:nvPr/>
          </p:nvCxnSpPr>
          <p:spPr bwMode="auto">
            <a:xfrm>
              <a:off x="4967858" y="3072273"/>
              <a:ext cx="1162689" cy="889"/>
            </a:xfrm>
            <a:prstGeom prst="line">
              <a:avLst/>
            </a:prstGeom>
            <a:noFill/>
            <a:ln w="66675" algn="ctr">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31767" name="Straight Connector 6"/>
            <p:cNvCxnSpPr>
              <a:cxnSpLocks noChangeShapeType="1"/>
            </p:cNvCxnSpPr>
            <p:nvPr/>
          </p:nvCxnSpPr>
          <p:spPr bwMode="auto">
            <a:xfrm rot="16200000" flipH="1">
              <a:off x="7272252" y="3434301"/>
              <a:ext cx="384013" cy="1300"/>
            </a:xfrm>
            <a:prstGeom prst="line">
              <a:avLst/>
            </a:prstGeom>
            <a:noFill/>
            <a:ln w="66675" algn="ctr">
              <a:solidFill>
                <a:srgbClr val="FF0000"/>
              </a:solidFill>
              <a:round/>
              <a:headEnd type="triangle" w="med" len="med"/>
              <a:tailEnd/>
            </a:ln>
            <a:extLst>
              <a:ext uri="{909E8E84-426E-40DD-AFC4-6F175D3DCCD1}">
                <a14:hiddenFill xmlns:a14="http://schemas.microsoft.com/office/drawing/2010/main">
                  <a:noFill/>
                </a14:hiddenFill>
              </a:ext>
            </a:extLst>
          </p:spPr>
        </p:cxnSp>
        <p:sp>
          <p:nvSpPr>
            <p:cNvPr id="38" name="Rectangle 37"/>
            <p:cNvSpPr>
              <a:spLocks noChangeArrowheads="1"/>
            </p:cNvSpPr>
            <p:nvPr/>
          </p:nvSpPr>
          <p:spPr bwMode="auto">
            <a:xfrm>
              <a:off x="3406775" y="2859030"/>
              <a:ext cx="2028825" cy="341236"/>
            </a:xfrm>
            <a:prstGeom prst="rect">
              <a:avLst/>
            </a:prstGeom>
            <a:noFill/>
            <a:ln w="9525">
              <a:noFill/>
              <a:miter lim="800000"/>
              <a:headEnd/>
              <a:tailEnd/>
            </a:ln>
          </p:spPr>
          <p:txBody>
            <a:bodyPr anchor="ctr"/>
            <a:lstStyle/>
            <a:p>
              <a:pPr algn="ctr">
                <a:spcBef>
                  <a:spcPct val="20000"/>
                </a:spcBef>
                <a:buClr>
                  <a:schemeClr val="accent2"/>
                </a:buClr>
                <a:buSzPct val="85000"/>
                <a:buFont typeface="ZapfDingbats" pitchFamily="82" charset="2"/>
                <a:buNone/>
                <a:defRPr/>
              </a:pPr>
              <a:r>
                <a:rPr lang="en-US" sz="2800" b="1" dirty="0">
                  <a:effectLst>
                    <a:outerShdw blurRad="38100" dist="38100" dir="2700000" algn="tl">
                      <a:srgbClr val="000000">
                        <a:alpha val="43137"/>
                      </a:srgbClr>
                    </a:outerShdw>
                  </a:effectLst>
                </a:rPr>
                <a:t>G</a:t>
              </a:r>
            </a:p>
          </p:txBody>
        </p:sp>
        <p:sp>
          <p:nvSpPr>
            <p:cNvPr id="39" name="Rectangle 38"/>
            <p:cNvSpPr>
              <a:spLocks noChangeArrowheads="1"/>
            </p:cNvSpPr>
            <p:nvPr/>
          </p:nvSpPr>
          <p:spPr bwMode="auto">
            <a:xfrm>
              <a:off x="847725" y="3670062"/>
              <a:ext cx="1498600" cy="425356"/>
            </a:xfrm>
            <a:prstGeom prst="rect">
              <a:avLst/>
            </a:prstGeom>
            <a:noFill/>
            <a:ln w="9525">
              <a:noFill/>
              <a:miter lim="800000"/>
              <a:headEnd/>
              <a:tailEnd/>
            </a:ln>
          </p:spPr>
          <p:txBody>
            <a:bodyPr anchor="ctr"/>
            <a:lstStyle/>
            <a:p>
              <a:pPr algn="ctr">
                <a:spcBef>
                  <a:spcPct val="20000"/>
                </a:spcBef>
                <a:buClr>
                  <a:schemeClr val="accent2"/>
                </a:buClr>
                <a:buSzPct val="85000"/>
                <a:buFont typeface="ZapfDingbats" pitchFamily="82" charset="2"/>
                <a:buNone/>
                <a:defRPr/>
              </a:pPr>
              <a:r>
                <a:rPr lang="en-US" sz="2800" b="1" dirty="0">
                  <a:effectLst>
                    <a:outerShdw blurRad="38100" dist="38100" dir="2700000" algn="tl">
                      <a:srgbClr val="000000">
                        <a:alpha val="43137"/>
                      </a:srgbClr>
                    </a:outerShdw>
                  </a:effectLst>
                </a:rPr>
                <a:t>S</a:t>
              </a:r>
              <a:r>
                <a:rPr lang="en-US" sz="2800" b="1" baseline="-25000" dirty="0">
                  <a:effectLst>
                    <a:outerShdw blurRad="38100" dist="38100" dir="2700000" algn="tl">
                      <a:srgbClr val="000000">
                        <a:alpha val="43137"/>
                      </a:srgbClr>
                    </a:outerShdw>
                  </a:effectLst>
                </a:rPr>
                <a:t>1</a:t>
              </a:r>
              <a:endParaRPr lang="en-US" sz="2800" b="1" baseline="-25000" dirty="0">
                <a:solidFill>
                  <a:schemeClr val="accent2"/>
                </a:solidFill>
                <a:effectLst>
                  <a:outerShdw blurRad="38100" dist="38100" dir="2700000" algn="tl">
                    <a:srgbClr val="000000">
                      <a:alpha val="43137"/>
                    </a:srgbClr>
                  </a:outerShdw>
                </a:effectLst>
              </a:endParaRPr>
            </a:p>
          </p:txBody>
        </p:sp>
        <p:sp>
          <p:nvSpPr>
            <p:cNvPr id="31770" name="Rectangle 4"/>
            <p:cNvSpPr>
              <a:spLocks noChangeArrowheads="1"/>
            </p:cNvSpPr>
            <p:nvPr/>
          </p:nvSpPr>
          <p:spPr bwMode="auto">
            <a:xfrm>
              <a:off x="6091531" y="2901601"/>
              <a:ext cx="1123673" cy="341345"/>
            </a:xfrm>
            <a:prstGeom prst="rect">
              <a:avLst/>
            </a:prstGeom>
            <a:noFill/>
            <a:ln w="4127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f</a:t>
              </a:r>
              <a:r>
                <a:rPr lang="en-US" altLang="en-US" sz="1800" baseline="-25000"/>
                <a:t>2</a:t>
              </a:r>
              <a:r>
                <a:rPr lang="en-US" altLang="en-US" sz="1800"/>
                <a:t> clusters</a:t>
              </a:r>
            </a:p>
          </p:txBody>
        </p:sp>
        <p:sp>
          <p:nvSpPr>
            <p:cNvPr id="41" name="Rectangle 40"/>
            <p:cNvSpPr>
              <a:spLocks noChangeArrowheads="1"/>
            </p:cNvSpPr>
            <p:nvPr/>
          </p:nvSpPr>
          <p:spPr bwMode="auto">
            <a:xfrm>
              <a:off x="2593975" y="3627210"/>
              <a:ext cx="625475" cy="425356"/>
            </a:xfrm>
            <a:prstGeom prst="rect">
              <a:avLst/>
            </a:prstGeom>
            <a:noFill/>
            <a:ln w="9525">
              <a:noFill/>
              <a:miter lim="800000"/>
              <a:headEnd/>
              <a:tailEnd/>
            </a:ln>
          </p:spPr>
          <p:txBody>
            <a:bodyPr anchor="ctr"/>
            <a:lstStyle/>
            <a:p>
              <a:pPr algn="ctr">
                <a:spcBef>
                  <a:spcPct val="20000"/>
                </a:spcBef>
                <a:buClr>
                  <a:schemeClr val="accent2"/>
                </a:buClr>
                <a:buSzPct val="85000"/>
                <a:buFont typeface="ZapfDingbats" pitchFamily="82" charset="2"/>
                <a:buNone/>
                <a:defRPr/>
              </a:pPr>
              <a:r>
                <a:rPr lang="en-US" sz="2800" b="1" dirty="0">
                  <a:effectLst>
                    <a:outerShdw blurRad="38100" dist="38100" dir="2700000" algn="tl">
                      <a:srgbClr val="000000">
                        <a:alpha val="43137"/>
                      </a:srgbClr>
                    </a:outerShdw>
                  </a:effectLst>
                </a:rPr>
                <a:t>e</a:t>
              </a:r>
              <a:r>
                <a:rPr lang="en-US" sz="2800" b="1" baseline="-25000" dirty="0">
                  <a:effectLst>
                    <a:outerShdw blurRad="38100" dist="38100" dir="2700000" algn="tl">
                      <a:srgbClr val="000000">
                        <a:alpha val="43137"/>
                      </a:srgbClr>
                    </a:outerShdw>
                  </a:effectLst>
                </a:rPr>
                <a:t>1</a:t>
              </a:r>
              <a:endParaRPr lang="en-US" sz="2800" b="1" baseline="-25000" dirty="0">
                <a:solidFill>
                  <a:schemeClr val="accent2"/>
                </a:solidFill>
                <a:effectLst>
                  <a:outerShdw blurRad="38100" dist="38100" dir="2700000" algn="tl">
                    <a:srgbClr val="000000">
                      <a:alpha val="43137"/>
                    </a:srgbClr>
                  </a:outerShdw>
                </a:effectLst>
              </a:endParaRPr>
            </a:p>
          </p:txBody>
        </p:sp>
        <p:cxnSp>
          <p:nvCxnSpPr>
            <p:cNvPr id="31772" name="Straight Connector 6"/>
            <p:cNvCxnSpPr>
              <a:cxnSpLocks noChangeShapeType="1"/>
            </p:cNvCxnSpPr>
            <p:nvPr/>
          </p:nvCxnSpPr>
          <p:spPr bwMode="auto">
            <a:xfrm rot="16200000" flipH="1">
              <a:off x="2652709" y="3434301"/>
              <a:ext cx="384013" cy="1300"/>
            </a:xfrm>
            <a:prstGeom prst="line">
              <a:avLst/>
            </a:prstGeom>
            <a:noFill/>
            <a:ln w="66675" algn="ctr">
              <a:solidFill>
                <a:srgbClr val="FF0000"/>
              </a:solidFill>
              <a:round/>
              <a:headEnd type="triangle" w="med" len="med"/>
              <a:tailEnd/>
            </a:ln>
            <a:extLst>
              <a:ext uri="{909E8E84-426E-40DD-AFC4-6F175D3DCCD1}">
                <a14:hiddenFill xmlns:a14="http://schemas.microsoft.com/office/drawing/2010/main">
                  <a:noFill/>
                </a14:hiddenFill>
              </a:ext>
            </a:extLst>
          </p:spPr>
        </p:cxnSp>
        <p:sp>
          <p:nvSpPr>
            <p:cNvPr id="43" name="Rectangle 42"/>
            <p:cNvSpPr>
              <a:spLocks noChangeArrowheads="1"/>
            </p:cNvSpPr>
            <p:nvPr/>
          </p:nvSpPr>
          <p:spPr bwMode="auto">
            <a:xfrm>
              <a:off x="5467350" y="3670062"/>
              <a:ext cx="1498600" cy="425356"/>
            </a:xfrm>
            <a:prstGeom prst="rect">
              <a:avLst/>
            </a:prstGeom>
            <a:noFill/>
            <a:ln w="9525">
              <a:noFill/>
              <a:miter lim="800000"/>
              <a:headEnd/>
              <a:tailEnd/>
            </a:ln>
          </p:spPr>
          <p:txBody>
            <a:bodyPr anchor="ctr"/>
            <a:lstStyle/>
            <a:p>
              <a:pPr algn="ctr">
                <a:spcBef>
                  <a:spcPct val="20000"/>
                </a:spcBef>
                <a:buClr>
                  <a:schemeClr val="accent2"/>
                </a:buClr>
                <a:buSzPct val="85000"/>
                <a:buFont typeface="ZapfDingbats" pitchFamily="82" charset="2"/>
                <a:buNone/>
                <a:defRPr/>
              </a:pPr>
              <a:r>
                <a:rPr lang="en-US" sz="2800" b="1" dirty="0">
                  <a:effectLst>
                    <a:outerShdw blurRad="38100" dist="38100" dir="2700000" algn="tl">
                      <a:srgbClr val="000000">
                        <a:alpha val="43137"/>
                      </a:srgbClr>
                    </a:outerShdw>
                  </a:effectLst>
                </a:rPr>
                <a:t>S</a:t>
              </a:r>
              <a:r>
                <a:rPr lang="en-US" sz="2800" b="1" baseline="-25000" dirty="0">
                  <a:effectLst>
                    <a:outerShdw blurRad="38100" dist="38100" dir="2700000" algn="tl">
                      <a:srgbClr val="000000">
                        <a:alpha val="43137"/>
                      </a:srgbClr>
                    </a:outerShdw>
                  </a:effectLst>
                </a:rPr>
                <a:t>2</a:t>
              </a:r>
              <a:endParaRPr lang="en-US" sz="2800" b="1" baseline="-25000" dirty="0">
                <a:solidFill>
                  <a:schemeClr val="accent2"/>
                </a:solidFill>
                <a:effectLst>
                  <a:outerShdw blurRad="38100" dist="38100" dir="2700000" algn="tl">
                    <a:srgbClr val="000000">
                      <a:alpha val="43137"/>
                    </a:srgbClr>
                  </a:outerShdw>
                </a:effectLst>
              </a:endParaRPr>
            </a:p>
          </p:txBody>
        </p:sp>
        <p:sp>
          <p:nvSpPr>
            <p:cNvPr id="44" name="Rectangle 43"/>
            <p:cNvSpPr>
              <a:spLocks noChangeArrowheads="1"/>
            </p:cNvSpPr>
            <p:nvPr/>
          </p:nvSpPr>
          <p:spPr bwMode="auto">
            <a:xfrm>
              <a:off x="7213600" y="3627210"/>
              <a:ext cx="625475" cy="425356"/>
            </a:xfrm>
            <a:prstGeom prst="rect">
              <a:avLst/>
            </a:prstGeom>
            <a:noFill/>
            <a:ln w="9525">
              <a:noFill/>
              <a:miter lim="800000"/>
              <a:headEnd/>
              <a:tailEnd/>
            </a:ln>
          </p:spPr>
          <p:txBody>
            <a:bodyPr anchor="ctr"/>
            <a:lstStyle/>
            <a:p>
              <a:pPr algn="ctr">
                <a:spcBef>
                  <a:spcPct val="20000"/>
                </a:spcBef>
                <a:buClr>
                  <a:schemeClr val="accent2"/>
                </a:buClr>
                <a:buSzPct val="85000"/>
                <a:buFont typeface="ZapfDingbats" pitchFamily="82" charset="2"/>
                <a:buNone/>
                <a:defRPr/>
              </a:pPr>
              <a:r>
                <a:rPr lang="en-US" sz="2800" b="1" dirty="0">
                  <a:effectLst>
                    <a:outerShdw blurRad="38100" dist="38100" dir="2700000" algn="tl">
                      <a:srgbClr val="000000">
                        <a:alpha val="43137"/>
                      </a:srgbClr>
                    </a:outerShdw>
                  </a:effectLst>
                </a:rPr>
                <a:t>e</a:t>
              </a:r>
              <a:r>
                <a:rPr lang="en-US" sz="2800" b="1" baseline="-25000" dirty="0">
                  <a:effectLst>
                    <a:outerShdw blurRad="38100" dist="38100" dir="2700000" algn="tl">
                      <a:srgbClr val="000000">
                        <a:alpha val="43137"/>
                      </a:srgbClr>
                    </a:outerShdw>
                  </a:effectLst>
                </a:rPr>
                <a:t>2</a:t>
              </a:r>
              <a:endParaRPr lang="en-US" sz="2800" b="1" baseline="-25000" dirty="0">
                <a:solidFill>
                  <a:schemeClr val="accent2"/>
                </a:solidFill>
                <a:effectLst>
                  <a:outerShdw blurRad="38100" dist="38100" dir="2700000" algn="tl">
                    <a:srgbClr val="000000">
                      <a:alpha val="43137"/>
                    </a:srgbClr>
                  </a:outerShdw>
                </a:effectLst>
              </a:endParaRPr>
            </a:p>
          </p:txBody>
        </p:sp>
        <p:cxnSp>
          <p:nvCxnSpPr>
            <p:cNvPr id="31775" name="Straight Connector 6"/>
            <p:cNvCxnSpPr>
              <a:cxnSpLocks noChangeShapeType="1"/>
            </p:cNvCxnSpPr>
            <p:nvPr/>
          </p:nvCxnSpPr>
          <p:spPr bwMode="auto">
            <a:xfrm rot="16200000" flipH="1">
              <a:off x="6025027" y="3434301"/>
              <a:ext cx="384013" cy="1301"/>
            </a:xfrm>
            <a:prstGeom prst="line">
              <a:avLst/>
            </a:prstGeom>
            <a:noFill/>
            <a:ln w="66675" algn="ctr">
              <a:solidFill>
                <a:srgbClr val="FF0000"/>
              </a:solidFill>
              <a:round/>
              <a:headEnd type="triangle" w="med" len="med"/>
              <a:tailEnd/>
            </a:ln>
            <a:extLst>
              <a:ext uri="{909E8E84-426E-40DD-AFC4-6F175D3DCCD1}">
                <a14:hiddenFill xmlns:a14="http://schemas.microsoft.com/office/drawing/2010/main">
                  <a:noFill/>
                </a14:hiddenFill>
              </a:ext>
            </a:extLst>
          </p:spPr>
        </p:cxnSp>
      </p:grpSp>
      <p:sp>
        <p:nvSpPr>
          <p:cNvPr id="31750" name="Oval 1"/>
          <p:cNvSpPr>
            <a:spLocks noChangeArrowheads="1"/>
          </p:cNvSpPr>
          <p:nvPr/>
        </p:nvSpPr>
        <p:spPr bwMode="auto">
          <a:xfrm>
            <a:off x="457200" y="1724025"/>
            <a:ext cx="3276600" cy="825500"/>
          </a:xfrm>
          <a:prstGeom prst="ellipse">
            <a:avLst/>
          </a:prstGeom>
          <a:noFill/>
          <a:ln w="603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en-CA" altLang="en-US" sz="2400"/>
          </a:p>
        </p:txBody>
      </p:sp>
      <p:sp>
        <p:nvSpPr>
          <p:cNvPr id="31751" name="Oval 45"/>
          <p:cNvSpPr>
            <a:spLocks noChangeArrowheads="1"/>
          </p:cNvSpPr>
          <p:nvPr/>
        </p:nvSpPr>
        <p:spPr bwMode="auto">
          <a:xfrm>
            <a:off x="5105400" y="1711325"/>
            <a:ext cx="3276600" cy="825500"/>
          </a:xfrm>
          <a:prstGeom prst="ellipse">
            <a:avLst/>
          </a:prstGeom>
          <a:noFill/>
          <a:ln w="603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en-CA" altLang="en-US" sz="2400"/>
          </a:p>
        </p:txBody>
      </p:sp>
      <p:pic>
        <p:nvPicPr>
          <p:cNvPr id="33" name="Picture 32"/>
          <p:cNvPicPr>
            <a:picLocks noChangeAspect="1"/>
          </p:cNvPicPr>
          <p:nvPr/>
        </p:nvPicPr>
        <p:blipFill>
          <a:blip r:embed="rId3"/>
          <a:stretch>
            <a:fillRect/>
          </a:stretch>
        </p:blipFill>
        <p:spPr>
          <a:xfrm>
            <a:off x="887571" y="2674001"/>
            <a:ext cx="397138" cy="385762"/>
          </a:xfrm>
          <a:prstGeom prst="rect">
            <a:avLst/>
          </a:prstGeom>
        </p:spPr>
      </p:pic>
      <p:pic>
        <p:nvPicPr>
          <p:cNvPr id="35" name="Picture 34"/>
          <p:cNvPicPr>
            <a:picLocks noChangeAspect="1"/>
          </p:cNvPicPr>
          <p:nvPr/>
        </p:nvPicPr>
        <p:blipFill>
          <a:blip r:embed="rId3"/>
          <a:stretch>
            <a:fillRect/>
          </a:stretch>
        </p:blipFill>
        <p:spPr>
          <a:xfrm>
            <a:off x="7888156" y="2660211"/>
            <a:ext cx="397138" cy="385762"/>
          </a:xfrm>
          <a:prstGeom prst="rect">
            <a:avLst/>
          </a:prstGeom>
        </p:spPr>
      </p:pic>
      <p:pic>
        <p:nvPicPr>
          <p:cNvPr id="47" name="Picture 46">
            <a:extLst>
              <a:ext uri="{FF2B5EF4-FFF2-40B4-BE49-F238E27FC236}">
                <a16:creationId xmlns:a16="http://schemas.microsoft.com/office/drawing/2014/main" id="{A3CF91DF-EC4E-439A-A846-432806605E7C}"/>
              </a:ext>
            </a:extLst>
          </p:cNvPr>
          <p:cNvPicPr>
            <a:picLocks noChangeAspect="1"/>
          </p:cNvPicPr>
          <p:nvPr/>
        </p:nvPicPr>
        <p:blipFill>
          <a:blip r:embed="rId4"/>
          <a:stretch>
            <a:fillRect/>
          </a:stretch>
        </p:blipFill>
        <p:spPr>
          <a:xfrm>
            <a:off x="4140880" y="1444278"/>
            <a:ext cx="343807" cy="299143"/>
          </a:xfrm>
          <a:prstGeom prst="rect">
            <a:avLst/>
          </a:prstGeom>
        </p:spPr>
      </p:pic>
      <p:sp>
        <p:nvSpPr>
          <p:cNvPr id="48" name="Rectangle 47">
            <a:extLst>
              <a:ext uri="{FF2B5EF4-FFF2-40B4-BE49-F238E27FC236}">
                <a16:creationId xmlns:a16="http://schemas.microsoft.com/office/drawing/2014/main" id="{400433D1-10D4-4BEC-BF96-E7F6B82BAECC}"/>
              </a:ext>
            </a:extLst>
          </p:cNvPr>
          <p:cNvSpPr>
            <a:spLocks noChangeArrowheads="1"/>
          </p:cNvSpPr>
          <p:nvPr/>
        </p:nvSpPr>
        <p:spPr bwMode="auto">
          <a:xfrm>
            <a:off x="1466850" y="3122613"/>
            <a:ext cx="2614613" cy="382587"/>
          </a:xfrm>
          <a:prstGeom prst="rect">
            <a:avLst/>
          </a:prstGeom>
          <a:noFill/>
          <a:ln w="9525">
            <a:noFill/>
            <a:miter lim="800000"/>
            <a:headEnd/>
            <a:tailEnd/>
          </a:ln>
        </p:spPr>
        <p:txBody>
          <a:bodyPr anchor="ctr"/>
          <a:lstStyle/>
          <a:p>
            <a:pPr algn="ctr">
              <a:spcBef>
                <a:spcPct val="20000"/>
              </a:spcBef>
              <a:buClr>
                <a:schemeClr val="accent2"/>
              </a:buClr>
              <a:buSzPct val="85000"/>
              <a:buFont typeface="ZapfDingbats" pitchFamily="82" charset="2"/>
              <a:buNone/>
              <a:defRPr/>
            </a:pPr>
            <a:r>
              <a:rPr lang="en-US" sz="2000" b="1" dirty="0">
                <a:latin typeface="Times New Roman" pitchFamily="18" charset="0"/>
                <a:cs typeface="Times New Roman" pitchFamily="18" charset="0"/>
              </a:rPr>
              <a:t>Fragmentation point</a:t>
            </a:r>
            <a:endParaRPr lang="en-US" sz="2000" b="1" dirty="0">
              <a:solidFill>
                <a:schemeClr val="accent2"/>
              </a:solidFill>
              <a:latin typeface="Times New Roman" pitchFamily="18" charset="0"/>
              <a:cs typeface="Times New Roman" pitchFamily="18" charset="0"/>
            </a:endParaRPr>
          </a:p>
        </p:txBody>
      </p:sp>
      <p:sp>
        <p:nvSpPr>
          <p:cNvPr id="49" name="Rectangle 3">
            <a:extLst>
              <a:ext uri="{FF2B5EF4-FFF2-40B4-BE49-F238E27FC236}">
                <a16:creationId xmlns:a16="http://schemas.microsoft.com/office/drawing/2014/main" id="{1DCC7133-06A1-4FE4-BFDE-88B6451E597F}"/>
              </a:ext>
            </a:extLst>
          </p:cNvPr>
          <p:cNvSpPr txBox="1">
            <a:spLocks noChangeArrowheads="1"/>
          </p:cNvSpPr>
          <p:nvPr/>
        </p:nvSpPr>
        <p:spPr bwMode="auto">
          <a:xfrm>
            <a:off x="220656" y="4191000"/>
            <a:ext cx="8748719" cy="23002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ts val="120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ts val="600"/>
              </a:spcAft>
              <a:buClr>
                <a:schemeClr val="accent2"/>
              </a:buClr>
              <a:buSzPct val="75000"/>
              <a:buFont typeface="Wingdings"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a:lnSpc>
                <a:spcPct val="80000"/>
              </a:lnSpc>
              <a:buFont typeface="Wingdings" pitchFamily="2" charset="2"/>
              <a:buNone/>
              <a:defRPr/>
            </a:pPr>
            <a:r>
              <a:rPr lang="en-US" sz="2400" kern="0" dirty="0">
                <a:latin typeface="Times New Roman" panose="02020603050405020304" pitchFamily="18" charset="0"/>
                <a:cs typeface="Times New Roman" pitchFamily="18" charset="0"/>
              </a:rPr>
              <a:t>for </a:t>
            </a:r>
            <a:r>
              <a:rPr lang="en-US" sz="2400" b="1" kern="0" dirty="0">
                <a:latin typeface="Times New Roman" panose="02020603050405020304" pitchFamily="18" charset="0"/>
                <a:cs typeface="Times New Roman" panose="02020603050405020304" pitchFamily="18" charset="0"/>
              </a:rPr>
              <a:t>G = 1</a:t>
            </a:r>
            <a:r>
              <a:rPr lang="en-US" sz="2400" kern="0" dirty="0">
                <a:latin typeface="Times New Roman" panose="02020603050405020304" pitchFamily="18" charset="0"/>
                <a:cs typeface="Times New Roman" panose="02020603050405020304" pitchFamily="18" charset="0"/>
              </a:rPr>
              <a:t> to </a:t>
            </a:r>
            <a:r>
              <a:rPr lang="en-US" sz="2400" b="1" kern="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 = e</a:t>
            </a:r>
            <a:r>
              <a:rPr lang="en-US" sz="2400" b="1" kern="0" baseline="-25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a:t>
            </a:r>
            <a:r>
              <a:rPr lang="en-US" sz="2400" b="1" kern="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(s</a:t>
            </a:r>
            <a:r>
              <a:rPr lang="en-US" sz="2400" b="1" kern="0" baseline="-25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a:t>
            </a:r>
            <a:r>
              <a:rPr lang="en-US" sz="2400" b="1" kern="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a:t>
            </a:r>
          </a:p>
          <a:p>
            <a:pPr marL="400050" lvl="1" indent="0">
              <a:lnSpc>
                <a:spcPct val="80000"/>
              </a:lnSpc>
              <a:buNone/>
              <a:defRPr/>
            </a:pPr>
            <a:r>
              <a:rPr lang="en-US" sz="2000" kern="0" dirty="0">
                <a:latin typeface="Times New Roman" panose="02020603050405020304" pitchFamily="18" charset="0"/>
                <a:cs typeface="Times New Roman" panose="02020603050405020304" pitchFamily="18" charset="0"/>
              </a:rPr>
              <a:t>For every </a:t>
            </a:r>
            <a:r>
              <a:rPr lang="en-US" sz="2000" b="1" kern="0" dirty="0">
                <a:latin typeface="Times New Roman" panose="02020603050405020304" pitchFamily="18" charset="0"/>
                <a:cs typeface="Times New Roman" panose="02020603050405020304" pitchFamily="18" charset="0"/>
              </a:rPr>
              <a:t>G</a:t>
            </a:r>
            <a:r>
              <a:rPr lang="en-US" sz="2000" kern="0" dirty="0">
                <a:latin typeface="Times New Roman" panose="02020603050405020304" pitchFamily="18" charset="0"/>
                <a:cs typeface="Times New Roman" panose="02020603050405020304" pitchFamily="18" charset="0"/>
              </a:rPr>
              <a:t>, try all possible fragmentation point </a:t>
            </a:r>
            <a:r>
              <a:rPr lang="en-US" sz="2000" b="1" kern="0" dirty="0">
                <a:latin typeface="Times New Roman" panose="02020603050405020304" pitchFamily="18" charset="0"/>
                <a:cs typeface="Times New Roman" panose="02020603050405020304" pitchFamily="18" charset="0"/>
              </a:rPr>
              <a:t>e</a:t>
            </a:r>
            <a:r>
              <a:rPr lang="en-US" sz="2000" b="1" kern="0" baseline="-25000" dirty="0">
                <a:latin typeface="Times New Roman" panose="02020603050405020304" pitchFamily="18" charset="0"/>
                <a:cs typeface="Times New Roman" panose="02020603050405020304" pitchFamily="18" charset="0"/>
              </a:rPr>
              <a:t>1</a:t>
            </a:r>
            <a:r>
              <a:rPr lang="en-US" sz="2000" kern="0" dirty="0">
                <a:latin typeface="Times New Roman" panose="02020603050405020304" pitchFamily="18" charset="0"/>
                <a:cs typeface="Times New Roman" panose="02020603050405020304" pitchFamily="18" charset="0"/>
              </a:rPr>
              <a:t>. Note that we locate the GAP if we have known </a:t>
            </a:r>
            <a:r>
              <a:rPr lang="en-US" sz="2000" b="1" kern="0" dirty="0">
                <a:latin typeface="Times New Roman" panose="02020603050405020304" pitchFamily="18" charset="0"/>
                <a:cs typeface="Times New Roman" panose="02020603050405020304" pitchFamily="18" charset="0"/>
              </a:rPr>
              <a:t>G</a:t>
            </a:r>
            <a:r>
              <a:rPr lang="en-US" sz="2000" kern="0" dirty="0">
                <a:latin typeface="Times New Roman" panose="02020603050405020304" pitchFamily="18" charset="0"/>
                <a:cs typeface="Times New Roman" panose="02020603050405020304" pitchFamily="18" charset="0"/>
              </a:rPr>
              <a:t> and </a:t>
            </a:r>
            <a:r>
              <a:rPr lang="en-US" sz="2000" b="1" kern="0" dirty="0">
                <a:latin typeface="Times New Roman" panose="02020603050405020304" pitchFamily="18" charset="0"/>
                <a:cs typeface="Times New Roman" panose="02020603050405020304" pitchFamily="18" charset="0"/>
              </a:rPr>
              <a:t>e</a:t>
            </a:r>
            <a:r>
              <a:rPr lang="en-US" sz="2000" b="1" kern="0" baseline="-25000" dirty="0">
                <a:latin typeface="Times New Roman" panose="02020603050405020304" pitchFamily="18" charset="0"/>
                <a:cs typeface="Times New Roman" panose="02020603050405020304" pitchFamily="18" charset="0"/>
              </a:rPr>
              <a:t>1</a:t>
            </a:r>
            <a:r>
              <a:rPr lang="en-US" sz="2000" kern="0" dirty="0">
                <a:latin typeface="Times New Roman" panose="02020603050405020304" pitchFamily="18" charset="0"/>
                <a:cs typeface="Times New Roman" panose="02020603050405020304" pitchFamily="18" charset="0"/>
              </a:rPr>
              <a:t>. </a:t>
            </a:r>
          </a:p>
          <a:p>
            <a:pPr marL="800100" lvl="2" indent="0">
              <a:lnSpc>
                <a:spcPct val="80000"/>
              </a:lnSpc>
              <a:buNone/>
              <a:defRPr/>
            </a:pPr>
            <a:r>
              <a:rPr lang="en-US" kern="0" dirty="0">
                <a:latin typeface="Times New Roman" panose="02020603050405020304" pitchFamily="18" charset="0"/>
                <a:cs typeface="Times New Roman" panose="02020603050405020304" pitchFamily="18" charset="0"/>
              </a:rPr>
              <a:t>Based on the guessed/know </a:t>
            </a:r>
            <a:r>
              <a:rPr lang="en-US" b="1" kern="0" dirty="0">
                <a:latin typeface="Times New Roman" panose="02020603050405020304" pitchFamily="18" charset="0"/>
                <a:cs typeface="Times New Roman" panose="02020603050405020304" pitchFamily="18" charset="0"/>
              </a:rPr>
              <a:t>G</a:t>
            </a:r>
            <a:r>
              <a:rPr lang="en-US" kern="0" dirty="0">
                <a:latin typeface="Times New Roman" panose="02020603050405020304" pitchFamily="18" charset="0"/>
                <a:cs typeface="Times New Roman" panose="02020603050405020304" pitchFamily="18" charset="0"/>
              </a:rPr>
              <a:t> and </a:t>
            </a:r>
            <a:r>
              <a:rPr lang="en-US" b="1" kern="0" dirty="0">
                <a:latin typeface="Times New Roman" panose="02020603050405020304" pitchFamily="18" charset="0"/>
                <a:cs typeface="Times New Roman" panose="02020603050405020304" pitchFamily="18" charset="0"/>
              </a:rPr>
              <a:t>e</a:t>
            </a:r>
            <a:r>
              <a:rPr lang="en-US" b="1" kern="0" baseline="-25000" dirty="0">
                <a:latin typeface="Times New Roman" panose="02020603050405020304" pitchFamily="18" charset="0"/>
                <a:cs typeface="Times New Roman" panose="02020603050405020304" pitchFamily="18" charset="0"/>
              </a:rPr>
              <a:t>1</a:t>
            </a:r>
            <a:r>
              <a:rPr lang="en-US" kern="0" dirty="0">
                <a:latin typeface="Times New Roman" panose="02020603050405020304" pitchFamily="18" charset="0"/>
                <a:cs typeface="Times New Roman" panose="02020603050405020304" pitchFamily="18" charset="0"/>
              </a:rPr>
              <a:t>., we extract the data as the recovered file.</a:t>
            </a:r>
          </a:p>
          <a:p>
            <a:pPr marL="800100" lvl="2" indent="0">
              <a:lnSpc>
                <a:spcPct val="80000"/>
              </a:lnSpc>
              <a:buNone/>
              <a:defRPr/>
            </a:pPr>
            <a:r>
              <a:rPr lang="en-US" kern="0" dirty="0">
                <a:latin typeface="Times New Roman" panose="02020603050405020304" pitchFamily="18" charset="0"/>
                <a:cs typeface="Times New Roman" panose="02020603050405020304" pitchFamily="18" charset="0"/>
              </a:rPr>
              <a:t>Conducted file validation. If pass, we successfully recover the file. Otherwise, continue.</a:t>
            </a:r>
          </a:p>
        </p:txBody>
      </p:sp>
      <p:sp>
        <p:nvSpPr>
          <p:cNvPr id="50" name="Rectangle 4">
            <a:extLst>
              <a:ext uri="{FF2B5EF4-FFF2-40B4-BE49-F238E27FC236}">
                <a16:creationId xmlns:a16="http://schemas.microsoft.com/office/drawing/2014/main" id="{553FA32F-E44F-48E1-B3FB-491BE0B42F07}"/>
              </a:ext>
            </a:extLst>
          </p:cNvPr>
          <p:cNvSpPr>
            <a:spLocks noChangeArrowheads="1"/>
          </p:cNvSpPr>
          <p:nvPr/>
        </p:nvSpPr>
        <p:spPr bwMode="auto">
          <a:xfrm>
            <a:off x="1791611" y="4191000"/>
            <a:ext cx="2059420" cy="353259"/>
          </a:xfrm>
          <a:prstGeom prst="rect">
            <a:avLst/>
          </a:prstGeom>
          <a:noFill/>
          <a:ln w="60325">
            <a:solidFill>
              <a:srgbClr val="C00000"/>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endParaRPr lang="en-US" altLang="en-US" sz="1800" dirty="0"/>
          </a:p>
        </p:txBody>
      </p:sp>
      <p:cxnSp>
        <p:nvCxnSpPr>
          <p:cNvPr id="51" name="Straight Connector 6">
            <a:extLst>
              <a:ext uri="{FF2B5EF4-FFF2-40B4-BE49-F238E27FC236}">
                <a16:creationId xmlns:a16="http://schemas.microsoft.com/office/drawing/2014/main" id="{037179A4-D29E-404E-83A7-09162F2FA9CE}"/>
              </a:ext>
            </a:extLst>
          </p:cNvPr>
          <p:cNvCxnSpPr>
            <a:cxnSpLocks noChangeShapeType="1"/>
          </p:cNvCxnSpPr>
          <p:nvPr/>
        </p:nvCxnSpPr>
        <p:spPr bwMode="auto">
          <a:xfrm flipH="1">
            <a:off x="3733800" y="4378569"/>
            <a:ext cx="1057287" cy="0"/>
          </a:xfrm>
          <a:prstGeom prst="line">
            <a:avLst/>
          </a:prstGeom>
          <a:noFill/>
          <a:ln w="47625" algn="ctr">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52" name="Rectangle 51">
            <a:extLst>
              <a:ext uri="{FF2B5EF4-FFF2-40B4-BE49-F238E27FC236}">
                <a16:creationId xmlns:a16="http://schemas.microsoft.com/office/drawing/2014/main" id="{C99D301B-E790-4B1F-8EA6-9E666AF76670}"/>
              </a:ext>
            </a:extLst>
          </p:cNvPr>
          <p:cNvSpPr>
            <a:spLocks noChangeArrowheads="1"/>
          </p:cNvSpPr>
          <p:nvPr/>
        </p:nvSpPr>
        <p:spPr bwMode="auto">
          <a:xfrm>
            <a:off x="4784659" y="4148138"/>
            <a:ext cx="2821158" cy="382587"/>
          </a:xfrm>
          <a:prstGeom prst="rect">
            <a:avLst/>
          </a:prstGeom>
          <a:noFill/>
          <a:ln w="9525">
            <a:noFill/>
            <a:miter lim="800000"/>
            <a:headEnd/>
            <a:tailEnd/>
          </a:ln>
        </p:spPr>
        <p:txBody>
          <a:bodyPr anchor="ctr"/>
          <a:lstStyle/>
          <a:p>
            <a:pPr algn="ctr">
              <a:spcBef>
                <a:spcPct val="20000"/>
              </a:spcBef>
              <a:buClr>
                <a:schemeClr val="accent2"/>
              </a:buClr>
              <a:buSzPct val="85000"/>
              <a:buFont typeface="ZapfDingbats" pitchFamily="82" charset="2"/>
              <a:buNone/>
              <a:defRPr/>
            </a:pPr>
            <a:r>
              <a:rPr lang="en-US" sz="2000" dirty="0">
                <a:latin typeface="Times New Roman" pitchFamily="18" charset="0"/>
                <a:cs typeface="Times New Roman" pitchFamily="18" charset="0"/>
              </a:rPr>
              <a:t>Maximum possible Gap</a:t>
            </a:r>
            <a:endParaRPr lang="en-US" sz="2000" dirty="0">
              <a:solidFill>
                <a:schemeClr val="accent2"/>
              </a:solidFill>
              <a:latin typeface="Times New Roman" pitchFamily="18" charset="0"/>
              <a:cs typeface="Times New Roman" pitchFamily="18" charset="0"/>
            </a:endParaRPr>
          </a:p>
        </p:txBody>
      </p:sp>
    </p:spTree>
    <p:extLst>
      <p:ext uri="{BB962C8B-B14F-4D97-AF65-F5344CB8AC3E}">
        <p14:creationId xmlns:p14="http://schemas.microsoft.com/office/powerpoint/2010/main" val="3330350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fld id="{FA468D7F-96F2-43E3-95EA-1B2DCEB3C597}" type="slidenum">
              <a:rPr lang="zh-CN" altLang="en-US" sz="1400">
                <a:latin typeface="Times New Roman" panose="02020603050405020304" pitchFamily="18" charset="0"/>
              </a:rPr>
              <a:pPr>
                <a:spcBef>
                  <a:spcPct val="0"/>
                </a:spcBef>
                <a:buClrTx/>
                <a:buSzTx/>
                <a:buFontTx/>
                <a:buNone/>
              </a:pPr>
              <a:t>21</a:t>
            </a:fld>
            <a:endParaRPr lang="en-US" altLang="zh-CN" sz="1400">
              <a:latin typeface="Times New Roman" panose="02020603050405020304" pitchFamily="18" charset="0"/>
            </a:endParaRPr>
          </a:p>
        </p:txBody>
      </p:sp>
      <p:sp>
        <p:nvSpPr>
          <p:cNvPr id="32771" name="Rectangle 4"/>
          <p:cNvSpPr>
            <a:spLocks noChangeArrowheads="1"/>
          </p:cNvSpPr>
          <p:nvPr/>
        </p:nvSpPr>
        <p:spPr bwMode="auto">
          <a:xfrm>
            <a:off x="1752600" y="2438400"/>
            <a:ext cx="628650" cy="609600"/>
          </a:xfrm>
          <a:prstGeom prst="rect">
            <a:avLst/>
          </a:prstGeom>
          <a:noFill/>
          <a:ln w="412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F1</a:t>
            </a:r>
          </a:p>
        </p:txBody>
      </p:sp>
      <p:sp>
        <p:nvSpPr>
          <p:cNvPr id="32772" name="Rectangle 4"/>
          <p:cNvSpPr>
            <a:spLocks noChangeArrowheads="1"/>
          </p:cNvSpPr>
          <p:nvPr/>
        </p:nvSpPr>
        <p:spPr bwMode="auto">
          <a:xfrm>
            <a:off x="2381250" y="2438400"/>
            <a:ext cx="628650" cy="609600"/>
          </a:xfrm>
          <a:prstGeom prst="rect">
            <a:avLst/>
          </a:prstGeom>
          <a:noFill/>
          <a:ln w="412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F1</a:t>
            </a:r>
          </a:p>
        </p:txBody>
      </p:sp>
      <p:sp>
        <p:nvSpPr>
          <p:cNvPr id="32773" name="Rectangle 4"/>
          <p:cNvSpPr>
            <a:spLocks noChangeArrowheads="1"/>
          </p:cNvSpPr>
          <p:nvPr/>
        </p:nvSpPr>
        <p:spPr bwMode="auto">
          <a:xfrm>
            <a:off x="2990850" y="2438400"/>
            <a:ext cx="628650" cy="609600"/>
          </a:xfrm>
          <a:prstGeom prst="rect">
            <a:avLst/>
          </a:prstGeom>
          <a:noFill/>
          <a:ln w="412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F1</a:t>
            </a:r>
          </a:p>
        </p:txBody>
      </p:sp>
      <p:sp>
        <p:nvSpPr>
          <p:cNvPr id="32774" name="Rectangle 4"/>
          <p:cNvSpPr>
            <a:spLocks noChangeArrowheads="1"/>
          </p:cNvSpPr>
          <p:nvPr/>
        </p:nvSpPr>
        <p:spPr bwMode="auto">
          <a:xfrm>
            <a:off x="3638550" y="2438400"/>
            <a:ext cx="628650" cy="609600"/>
          </a:xfrm>
          <a:prstGeom prst="rect">
            <a:avLst/>
          </a:prstGeom>
          <a:solidFill>
            <a:schemeClr val="accent1"/>
          </a:solidFill>
          <a:ln w="4127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a:t>
            </a:r>
          </a:p>
        </p:txBody>
      </p:sp>
      <p:sp>
        <p:nvSpPr>
          <p:cNvPr id="32775" name="Rectangle 4"/>
          <p:cNvSpPr>
            <a:spLocks noChangeArrowheads="1"/>
          </p:cNvSpPr>
          <p:nvPr/>
        </p:nvSpPr>
        <p:spPr bwMode="auto">
          <a:xfrm>
            <a:off x="4267200" y="2438400"/>
            <a:ext cx="628650" cy="609600"/>
          </a:xfrm>
          <a:prstGeom prst="rect">
            <a:avLst/>
          </a:prstGeom>
          <a:solidFill>
            <a:schemeClr val="accent1"/>
          </a:solidFill>
          <a:ln w="4127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a:t>
            </a:r>
          </a:p>
        </p:txBody>
      </p:sp>
      <p:sp>
        <p:nvSpPr>
          <p:cNvPr id="32776" name="Rectangle 4"/>
          <p:cNvSpPr>
            <a:spLocks noChangeArrowheads="1"/>
          </p:cNvSpPr>
          <p:nvPr/>
        </p:nvSpPr>
        <p:spPr bwMode="auto">
          <a:xfrm>
            <a:off x="4876800" y="2438400"/>
            <a:ext cx="628650" cy="609600"/>
          </a:xfrm>
          <a:prstGeom prst="rect">
            <a:avLst/>
          </a:prstGeom>
          <a:solidFill>
            <a:schemeClr val="accent1"/>
          </a:solidFill>
          <a:ln w="4127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a:t>
            </a:r>
          </a:p>
        </p:txBody>
      </p:sp>
      <p:sp>
        <p:nvSpPr>
          <p:cNvPr id="32777" name="Rectangle 4"/>
          <p:cNvSpPr>
            <a:spLocks noChangeArrowheads="1"/>
          </p:cNvSpPr>
          <p:nvPr/>
        </p:nvSpPr>
        <p:spPr bwMode="auto">
          <a:xfrm>
            <a:off x="5505450" y="2438400"/>
            <a:ext cx="628650" cy="609600"/>
          </a:xfrm>
          <a:prstGeom prst="rect">
            <a:avLst/>
          </a:prstGeom>
          <a:solidFill>
            <a:schemeClr val="accent1"/>
          </a:solidFill>
          <a:ln w="4127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a:t>
            </a:r>
          </a:p>
        </p:txBody>
      </p:sp>
      <p:sp>
        <p:nvSpPr>
          <p:cNvPr id="32778" name="Rectangle 4"/>
          <p:cNvSpPr>
            <a:spLocks noChangeArrowheads="1"/>
          </p:cNvSpPr>
          <p:nvPr/>
        </p:nvSpPr>
        <p:spPr bwMode="auto">
          <a:xfrm>
            <a:off x="6134100" y="2438400"/>
            <a:ext cx="628650" cy="609600"/>
          </a:xfrm>
          <a:prstGeom prst="rect">
            <a:avLst/>
          </a:prstGeom>
          <a:noFill/>
          <a:ln w="412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F2</a:t>
            </a:r>
          </a:p>
        </p:txBody>
      </p:sp>
      <p:sp>
        <p:nvSpPr>
          <p:cNvPr id="32779" name="Rectangle 4"/>
          <p:cNvSpPr>
            <a:spLocks noChangeArrowheads="1"/>
          </p:cNvSpPr>
          <p:nvPr/>
        </p:nvSpPr>
        <p:spPr bwMode="auto">
          <a:xfrm>
            <a:off x="6743700" y="2438400"/>
            <a:ext cx="628650" cy="609600"/>
          </a:xfrm>
          <a:prstGeom prst="rect">
            <a:avLst/>
          </a:prstGeom>
          <a:noFill/>
          <a:ln w="412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F2</a:t>
            </a:r>
          </a:p>
        </p:txBody>
      </p:sp>
      <p:cxnSp>
        <p:nvCxnSpPr>
          <p:cNvPr id="32780" name="Straight Connector 6"/>
          <p:cNvCxnSpPr>
            <a:cxnSpLocks noChangeShapeType="1"/>
          </p:cNvCxnSpPr>
          <p:nvPr/>
        </p:nvCxnSpPr>
        <p:spPr bwMode="auto">
          <a:xfrm rot="16200000" flipH="1">
            <a:off x="1791494" y="2094706"/>
            <a:ext cx="685800" cy="1588"/>
          </a:xfrm>
          <a:prstGeom prst="line">
            <a:avLst/>
          </a:prstGeom>
          <a:noFill/>
          <a:ln w="66675" algn="ctr">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21" name="Rectangle 20"/>
          <p:cNvSpPr>
            <a:spLocks noChangeArrowheads="1"/>
          </p:cNvSpPr>
          <p:nvPr/>
        </p:nvSpPr>
        <p:spPr bwMode="auto">
          <a:xfrm>
            <a:off x="1295400" y="990600"/>
            <a:ext cx="1828800" cy="760413"/>
          </a:xfrm>
          <a:prstGeom prst="rect">
            <a:avLst/>
          </a:prstGeom>
          <a:noFill/>
          <a:ln w="9525">
            <a:noFill/>
            <a:miter lim="800000"/>
            <a:headEnd/>
            <a:tailEnd/>
          </a:ln>
        </p:spPr>
        <p:txBody>
          <a:bodyPr anchor="ctr"/>
          <a:lstStyle/>
          <a:p>
            <a:pPr algn="ctr">
              <a:spcBef>
                <a:spcPct val="20000"/>
              </a:spcBef>
              <a:buClr>
                <a:schemeClr val="accent2"/>
              </a:buClr>
              <a:buSzPct val="85000"/>
              <a:buFont typeface="ZapfDingbats" pitchFamily="82" charset="2"/>
              <a:buNone/>
              <a:defRPr/>
            </a:pPr>
            <a:r>
              <a:rPr lang="en-US" sz="2800" b="1" dirty="0">
                <a:effectLst>
                  <a:outerShdw blurRad="38100" dist="38100" dir="2700000" algn="tl">
                    <a:srgbClr val="000000">
                      <a:alpha val="43137"/>
                    </a:srgbClr>
                  </a:outerShdw>
                </a:effectLst>
                <a:latin typeface="Times New Roman" pitchFamily="18" charset="0"/>
                <a:cs typeface="Times New Roman" pitchFamily="18" charset="0"/>
              </a:rPr>
              <a:t>File header</a:t>
            </a:r>
            <a:endPar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23" name="Rectangle 22"/>
          <p:cNvSpPr>
            <a:spLocks noChangeArrowheads="1"/>
          </p:cNvSpPr>
          <p:nvPr/>
        </p:nvSpPr>
        <p:spPr bwMode="auto">
          <a:xfrm>
            <a:off x="6096000" y="838200"/>
            <a:ext cx="1828800" cy="760413"/>
          </a:xfrm>
          <a:prstGeom prst="rect">
            <a:avLst/>
          </a:prstGeom>
          <a:noFill/>
          <a:ln w="9525">
            <a:noFill/>
            <a:miter lim="800000"/>
            <a:headEnd/>
            <a:tailEnd/>
          </a:ln>
        </p:spPr>
        <p:txBody>
          <a:bodyPr anchor="ctr"/>
          <a:lstStyle/>
          <a:p>
            <a:pPr algn="ctr">
              <a:spcBef>
                <a:spcPct val="20000"/>
              </a:spcBef>
              <a:buClr>
                <a:schemeClr val="accent2"/>
              </a:buClr>
              <a:buSzPct val="85000"/>
              <a:buFont typeface="ZapfDingbats" pitchFamily="82" charset="2"/>
              <a:buNone/>
              <a:defRPr/>
            </a:pPr>
            <a:r>
              <a:rPr lang="en-US" sz="2800" b="1" dirty="0">
                <a:effectLst>
                  <a:outerShdw blurRad="38100" dist="38100" dir="2700000" algn="tl">
                    <a:srgbClr val="000000">
                      <a:alpha val="43137"/>
                    </a:srgbClr>
                  </a:outerShdw>
                </a:effectLst>
                <a:latin typeface="Times New Roman" pitchFamily="18" charset="0"/>
                <a:cs typeface="Times New Roman" pitchFamily="18" charset="0"/>
              </a:rPr>
              <a:t>File footer</a:t>
            </a:r>
            <a:endPar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cxnSp>
        <p:nvCxnSpPr>
          <p:cNvPr id="32783" name="Straight Connector 6"/>
          <p:cNvCxnSpPr>
            <a:cxnSpLocks noChangeShapeType="1"/>
          </p:cNvCxnSpPr>
          <p:nvPr/>
        </p:nvCxnSpPr>
        <p:spPr bwMode="auto">
          <a:xfrm rot="16200000" flipH="1">
            <a:off x="6666707" y="2094706"/>
            <a:ext cx="685800" cy="1587"/>
          </a:xfrm>
          <a:prstGeom prst="line">
            <a:avLst/>
          </a:prstGeom>
          <a:noFill/>
          <a:ln w="66675" algn="ctr">
            <a:solidFill>
              <a:srgbClr val="FF0000"/>
            </a:solidFill>
            <a:round/>
            <a:headEnd/>
            <a:tailEnd type="triangle" w="med" len="med"/>
          </a:ln>
          <a:extLst>
            <a:ext uri="{909E8E84-426E-40DD-AFC4-6F175D3DCCD1}">
              <a14:hiddenFill xmlns:a14="http://schemas.microsoft.com/office/drawing/2010/main">
                <a:noFill/>
              </a14:hiddenFill>
            </a:ext>
          </a:extLst>
        </p:spPr>
      </p:cxnSp>
      <p:pic>
        <p:nvPicPr>
          <p:cNvPr id="3278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5" y="103188"/>
            <a:ext cx="2133600" cy="592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2785" name="Straight Connector 6"/>
          <p:cNvCxnSpPr>
            <a:cxnSpLocks noChangeShapeType="1"/>
          </p:cNvCxnSpPr>
          <p:nvPr/>
        </p:nvCxnSpPr>
        <p:spPr bwMode="auto">
          <a:xfrm flipV="1">
            <a:off x="2066925" y="3067050"/>
            <a:ext cx="1588" cy="1524000"/>
          </a:xfrm>
          <a:prstGeom prst="line">
            <a:avLst/>
          </a:prstGeom>
          <a:noFill/>
          <a:ln w="66675" algn="ctr">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32786" name="Straight Connector 6"/>
          <p:cNvCxnSpPr>
            <a:cxnSpLocks noChangeShapeType="1"/>
          </p:cNvCxnSpPr>
          <p:nvPr/>
        </p:nvCxnSpPr>
        <p:spPr bwMode="auto">
          <a:xfrm flipV="1">
            <a:off x="3275013" y="3048000"/>
            <a:ext cx="1587" cy="1524000"/>
          </a:xfrm>
          <a:prstGeom prst="line">
            <a:avLst/>
          </a:prstGeom>
          <a:noFill/>
          <a:ln w="66675" algn="ctr">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32787" name="Straight Connector 6"/>
          <p:cNvCxnSpPr>
            <a:cxnSpLocks noChangeShapeType="1"/>
          </p:cNvCxnSpPr>
          <p:nvPr/>
        </p:nvCxnSpPr>
        <p:spPr bwMode="auto">
          <a:xfrm flipV="1">
            <a:off x="6399213" y="3067050"/>
            <a:ext cx="1587" cy="1524000"/>
          </a:xfrm>
          <a:prstGeom prst="line">
            <a:avLst/>
          </a:prstGeom>
          <a:noFill/>
          <a:ln w="66675" algn="ctr">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32788" name="Straight Connector 6"/>
          <p:cNvCxnSpPr>
            <a:cxnSpLocks noChangeShapeType="1"/>
          </p:cNvCxnSpPr>
          <p:nvPr/>
        </p:nvCxnSpPr>
        <p:spPr bwMode="auto">
          <a:xfrm flipV="1">
            <a:off x="7123113" y="3067050"/>
            <a:ext cx="1587" cy="1524000"/>
          </a:xfrm>
          <a:prstGeom prst="line">
            <a:avLst/>
          </a:prstGeom>
          <a:noFill/>
          <a:ln w="66675" algn="ctr">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36" name="Rectangle 35"/>
          <p:cNvSpPr>
            <a:spLocks noChangeArrowheads="1"/>
          </p:cNvSpPr>
          <p:nvPr/>
        </p:nvSpPr>
        <p:spPr bwMode="auto">
          <a:xfrm>
            <a:off x="1320800" y="4679950"/>
            <a:ext cx="1498600" cy="425450"/>
          </a:xfrm>
          <a:prstGeom prst="rect">
            <a:avLst/>
          </a:prstGeom>
          <a:noFill/>
          <a:ln w="9525">
            <a:noFill/>
            <a:miter lim="800000"/>
            <a:headEnd/>
            <a:tailEnd/>
          </a:ln>
        </p:spPr>
        <p:txBody>
          <a:bodyPr anchor="ctr"/>
          <a:lstStyle/>
          <a:p>
            <a:pPr algn="ctr">
              <a:spcBef>
                <a:spcPct val="20000"/>
              </a:spcBef>
              <a:buClr>
                <a:schemeClr val="accent2"/>
              </a:buClr>
              <a:buSzPct val="85000"/>
              <a:buFont typeface="ZapfDingbats" pitchFamily="82" charset="2"/>
              <a:buNone/>
              <a:defRPr/>
            </a:pPr>
            <a:r>
              <a:rPr lang="en-US" sz="2800" b="1" dirty="0">
                <a:effectLst>
                  <a:outerShdw blurRad="38100" dist="38100" dir="2700000" algn="tl">
                    <a:srgbClr val="000000">
                      <a:alpha val="43137"/>
                    </a:srgbClr>
                  </a:outerShdw>
                </a:effectLst>
              </a:rPr>
              <a:t>S</a:t>
            </a:r>
            <a:r>
              <a:rPr lang="en-US" sz="2800" b="1" baseline="-25000" dirty="0">
                <a:effectLst>
                  <a:outerShdw blurRad="38100" dist="38100" dir="2700000" algn="tl">
                    <a:srgbClr val="000000">
                      <a:alpha val="43137"/>
                    </a:srgbClr>
                  </a:outerShdw>
                </a:effectLst>
              </a:rPr>
              <a:t>1</a:t>
            </a:r>
            <a:r>
              <a:rPr lang="en-US" sz="2800" b="1" dirty="0">
                <a:effectLst>
                  <a:outerShdw blurRad="38100" dist="38100" dir="2700000" algn="tl">
                    <a:srgbClr val="000000">
                      <a:alpha val="43137"/>
                    </a:srgbClr>
                  </a:outerShdw>
                </a:effectLst>
              </a:rPr>
              <a:t>=0</a:t>
            </a:r>
            <a:endParaRPr lang="en-US" sz="2800" b="1" dirty="0">
              <a:solidFill>
                <a:schemeClr val="accent2"/>
              </a:solidFill>
              <a:effectLst>
                <a:outerShdw blurRad="38100" dist="38100" dir="2700000" algn="tl">
                  <a:srgbClr val="000000">
                    <a:alpha val="43137"/>
                  </a:srgbClr>
                </a:outerShdw>
              </a:effectLst>
            </a:endParaRPr>
          </a:p>
        </p:txBody>
      </p:sp>
      <p:sp>
        <p:nvSpPr>
          <p:cNvPr id="37" name="Rectangle 36"/>
          <p:cNvSpPr>
            <a:spLocks noChangeArrowheads="1"/>
          </p:cNvSpPr>
          <p:nvPr/>
        </p:nvSpPr>
        <p:spPr bwMode="auto">
          <a:xfrm>
            <a:off x="5664200" y="4724400"/>
            <a:ext cx="1498600" cy="425450"/>
          </a:xfrm>
          <a:prstGeom prst="rect">
            <a:avLst/>
          </a:prstGeom>
          <a:noFill/>
          <a:ln w="9525">
            <a:noFill/>
            <a:miter lim="800000"/>
            <a:headEnd/>
            <a:tailEnd/>
          </a:ln>
        </p:spPr>
        <p:txBody>
          <a:bodyPr anchor="ctr"/>
          <a:lstStyle/>
          <a:p>
            <a:pPr algn="ctr">
              <a:spcBef>
                <a:spcPct val="20000"/>
              </a:spcBef>
              <a:buClr>
                <a:schemeClr val="accent2"/>
              </a:buClr>
              <a:buSzPct val="85000"/>
              <a:buFont typeface="ZapfDingbats" pitchFamily="82" charset="2"/>
              <a:buNone/>
              <a:defRPr/>
            </a:pPr>
            <a:r>
              <a:rPr lang="en-US" sz="2800" b="1" dirty="0">
                <a:effectLst>
                  <a:outerShdw blurRad="38100" dist="38100" dir="2700000" algn="tl">
                    <a:srgbClr val="000000">
                      <a:alpha val="43137"/>
                    </a:srgbClr>
                  </a:outerShdw>
                </a:effectLst>
              </a:rPr>
              <a:t>S</a:t>
            </a:r>
            <a:r>
              <a:rPr lang="en-US" sz="2800" b="1" baseline="-25000" dirty="0">
                <a:effectLst>
                  <a:outerShdw blurRad="38100" dist="38100" dir="2700000" algn="tl">
                    <a:srgbClr val="000000">
                      <a:alpha val="43137"/>
                    </a:srgbClr>
                  </a:outerShdw>
                </a:effectLst>
              </a:rPr>
              <a:t>2</a:t>
            </a:r>
            <a:r>
              <a:rPr lang="en-US" sz="2800" b="1" dirty="0">
                <a:effectLst>
                  <a:outerShdw blurRad="38100" dist="38100" dir="2700000" algn="tl">
                    <a:srgbClr val="000000">
                      <a:alpha val="43137"/>
                    </a:srgbClr>
                  </a:outerShdw>
                </a:effectLst>
              </a:rPr>
              <a:t>=7</a:t>
            </a:r>
            <a:endParaRPr lang="en-US" sz="2800" b="1" dirty="0">
              <a:solidFill>
                <a:schemeClr val="accent2"/>
              </a:solidFill>
              <a:effectLst>
                <a:outerShdw blurRad="38100" dist="38100" dir="2700000" algn="tl">
                  <a:srgbClr val="000000">
                    <a:alpha val="43137"/>
                  </a:srgbClr>
                </a:outerShdw>
              </a:effectLst>
            </a:endParaRPr>
          </a:p>
        </p:txBody>
      </p:sp>
      <p:sp>
        <p:nvSpPr>
          <p:cNvPr id="38" name="Rectangle 37"/>
          <p:cNvSpPr>
            <a:spLocks noChangeArrowheads="1"/>
          </p:cNvSpPr>
          <p:nvPr/>
        </p:nvSpPr>
        <p:spPr bwMode="auto">
          <a:xfrm>
            <a:off x="2540000" y="4724400"/>
            <a:ext cx="1498600" cy="425450"/>
          </a:xfrm>
          <a:prstGeom prst="rect">
            <a:avLst/>
          </a:prstGeom>
          <a:noFill/>
          <a:ln w="9525">
            <a:noFill/>
            <a:miter lim="800000"/>
            <a:headEnd/>
            <a:tailEnd/>
          </a:ln>
        </p:spPr>
        <p:txBody>
          <a:bodyPr anchor="ctr"/>
          <a:lstStyle/>
          <a:p>
            <a:pPr algn="ctr">
              <a:spcBef>
                <a:spcPct val="20000"/>
              </a:spcBef>
              <a:buClr>
                <a:schemeClr val="accent2"/>
              </a:buClr>
              <a:buSzPct val="85000"/>
              <a:buFont typeface="ZapfDingbats" pitchFamily="82" charset="2"/>
              <a:buNone/>
              <a:defRPr/>
            </a:pPr>
            <a:r>
              <a:rPr lang="en-US" sz="2800" b="1" dirty="0">
                <a:effectLst>
                  <a:outerShdw blurRad="38100" dist="38100" dir="2700000" algn="tl">
                    <a:srgbClr val="000000">
                      <a:alpha val="43137"/>
                    </a:srgbClr>
                  </a:outerShdw>
                </a:effectLst>
              </a:rPr>
              <a:t>e</a:t>
            </a:r>
            <a:r>
              <a:rPr lang="en-US" sz="2800" b="1" baseline="-25000" dirty="0">
                <a:effectLst>
                  <a:outerShdw blurRad="38100" dist="38100" dir="2700000" algn="tl">
                    <a:srgbClr val="000000">
                      <a:alpha val="43137"/>
                    </a:srgbClr>
                  </a:outerShdw>
                </a:effectLst>
              </a:rPr>
              <a:t>1</a:t>
            </a:r>
            <a:r>
              <a:rPr lang="en-US" sz="2800" b="1" dirty="0">
                <a:effectLst>
                  <a:outerShdw blurRad="38100" dist="38100" dir="2700000" algn="tl">
                    <a:srgbClr val="000000">
                      <a:alpha val="43137"/>
                    </a:srgbClr>
                  </a:outerShdw>
                </a:effectLst>
              </a:rPr>
              <a:t>=2</a:t>
            </a:r>
            <a:endParaRPr lang="en-US" sz="2800" b="1" dirty="0">
              <a:solidFill>
                <a:schemeClr val="accent2"/>
              </a:solidFill>
              <a:effectLst>
                <a:outerShdw blurRad="38100" dist="38100" dir="2700000" algn="tl">
                  <a:srgbClr val="000000">
                    <a:alpha val="43137"/>
                  </a:srgbClr>
                </a:outerShdw>
              </a:effectLst>
            </a:endParaRPr>
          </a:p>
        </p:txBody>
      </p:sp>
      <p:sp>
        <p:nvSpPr>
          <p:cNvPr id="39" name="Rectangle 38"/>
          <p:cNvSpPr>
            <a:spLocks noChangeArrowheads="1"/>
          </p:cNvSpPr>
          <p:nvPr/>
        </p:nvSpPr>
        <p:spPr bwMode="auto">
          <a:xfrm>
            <a:off x="6578600" y="4724400"/>
            <a:ext cx="1498600" cy="425450"/>
          </a:xfrm>
          <a:prstGeom prst="rect">
            <a:avLst/>
          </a:prstGeom>
          <a:noFill/>
          <a:ln w="9525">
            <a:noFill/>
            <a:miter lim="800000"/>
            <a:headEnd/>
            <a:tailEnd/>
          </a:ln>
        </p:spPr>
        <p:txBody>
          <a:bodyPr anchor="ctr"/>
          <a:lstStyle/>
          <a:p>
            <a:pPr algn="ctr">
              <a:spcBef>
                <a:spcPct val="20000"/>
              </a:spcBef>
              <a:buClr>
                <a:schemeClr val="accent2"/>
              </a:buClr>
              <a:buSzPct val="85000"/>
              <a:buFont typeface="ZapfDingbats" pitchFamily="82" charset="2"/>
              <a:buNone/>
              <a:defRPr/>
            </a:pPr>
            <a:r>
              <a:rPr lang="en-US" sz="2800" b="1" dirty="0">
                <a:effectLst>
                  <a:outerShdw blurRad="38100" dist="38100" dir="2700000" algn="tl">
                    <a:srgbClr val="000000">
                      <a:alpha val="43137"/>
                    </a:srgbClr>
                  </a:outerShdw>
                </a:effectLst>
              </a:rPr>
              <a:t>e</a:t>
            </a:r>
            <a:r>
              <a:rPr lang="en-US" sz="2800" b="1" baseline="-25000" dirty="0">
                <a:effectLst>
                  <a:outerShdw blurRad="38100" dist="38100" dir="2700000" algn="tl">
                    <a:srgbClr val="000000">
                      <a:alpha val="43137"/>
                    </a:srgbClr>
                  </a:outerShdw>
                </a:effectLst>
              </a:rPr>
              <a:t>2</a:t>
            </a:r>
            <a:r>
              <a:rPr lang="en-US" sz="2800" b="1" dirty="0">
                <a:effectLst>
                  <a:outerShdw blurRad="38100" dist="38100" dir="2700000" algn="tl">
                    <a:srgbClr val="000000">
                      <a:alpha val="43137"/>
                    </a:srgbClr>
                  </a:outerShdw>
                </a:effectLst>
              </a:rPr>
              <a:t>=8</a:t>
            </a:r>
            <a:endParaRPr lang="en-US" sz="2800" b="1" dirty="0">
              <a:solidFill>
                <a:schemeClr val="accent2"/>
              </a:solidFill>
              <a:effectLst>
                <a:outerShdw blurRad="38100" dist="38100" dir="2700000" algn="tl">
                  <a:srgbClr val="000000">
                    <a:alpha val="43137"/>
                  </a:srgbClr>
                </a:outerShdw>
              </a:effectLst>
            </a:endParaRPr>
          </a:p>
        </p:txBody>
      </p:sp>
      <p:sp>
        <p:nvSpPr>
          <p:cNvPr id="40" name="Rectangle 3"/>
          <p:cNvSpPr txBox="1">
            <a:spLocks noChangeArrowheads="1"/>
          </p:cNvSpPr>
          <p:nvPr/>
        </p:nvSpPr>
        <p:spPr>
          <a:xfrm>
            <a:off x="1508125" y="5486400"/>
            <a:ext cx="6146800" cy="914400"/>
          </a:xfrm>
          <a:prstGeom prst="rect">
            <a:avLst/>
          </a:prstGeom>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a:lnSpc>
                <a:spcPct val="80000"/>
              </a:lnSpc>
              <a:buFont typeface="Wingdings" pitchFamily="2" charset="2"/>
              <a:buNone/>
              <a:defRPr/>
            </a:pPr>
            <a:r>
              <a:rPr lang="en-US" sz="2400" b="1" dirty="0">
                <a:effectLst>
                  <a:outerShdw blurRad="38100" dist="38100" dir="2700000" algn="tl">
                    <a:srgbClr val="000000">
                      <a:alpha val="43137"/>
                    </a:srgbClr>
                  </a:outerShdw>
                </a:effectLst>
                <a:latin typeface="Times New Roman" pitchFamily="18" charset="0"/>
                <a:cs typeface="Times New Roman" pitchFamily="18" charset="0"/>
              </a:rPr>
              <a:t>Maximum possible Gap </a:t>
            </a:r>
          </a:p>
          <a:p>
            <a:pPr>
              <a:lnSpc>
                <a:spcPct val="80000"/>
              </a:lnSpc>
              <a:buFont typeface="Wingdings" pitchFamily="2" charset="2"/>
              <a:buNone/>
              <a:defRPr/>
            </a:pPr>
            <a:r>
              <a:rPr lang="en-US" sz="2400" b="1" dirty="0">
                <a:effectLst>
                  <a:outerShdw blurRad="38100" dist="38100" dir="2700000" algn="tl">
                    <a:srgbClr val="000000">
                      <a:alpha val="43137"/>
                    </a:srgbClr>
                  </a:outerShdw>
                </a:effectLst>
                <a:latin typeface="Times New Roman" pitchFamily="18" charset="0"/>
                <a:cs typeface="Times New Roman" pitchFamily="18" charset="0"/>
              </a:rPr>
              <a:t>G = e</a:t>
            </a:r>
            <a:r>
              <a:rPr lang="en-US" sz="2400" b="1" baseline="-25000" dirty="0">
                <a:effectLst>
                  <a:outerShdw blurRad="38100" dist="38100" dir="2700000" algn="tl">
                    <a:srgbClr val="000000">
                      <a:alpha val="43137"/>
                    </a:srgbClr>
                  </a:outerShdw>
                </a:effectLst>
                <a:latin typeface="Times New Roman" pitchFamily="18" charset="0"/>
                <a:cs typeface="Times New Roman" pitchFamily="18" charset="0"/>
              </a:rPr>
              <a:t>2</a:t>
            </a:r>
            <a:r>
              <a:rPr lang="en-US" sz="2400" b="1" dirty="0">
                <a:effectLst>
                  <a:outerShdw blurRad="38100" dist="38100" dir="2700000" algn="tl">
                    <a:srgbClr val="000000">
                      <a:alpha val="43137"/>
                    </a:srgbClr>
                  </a:outerShdw>
                </a:effectLst>
                <a:latin typeface="Times New Roman" pitchFamily="18" charset="0"/>
                <a:cs typeface="Times New Roman" pitchFamily="18" charset="0"/>
              </a:rPr>
              <a:t> – (s</a:t>
            </a:r>
            <a:r>
              <a:rPr lang="en-US" sz="2400" b="1" baseline="-25000" dirty="0">
                <a:effectLst>
                  <a:outerShdw blurRad="38100" dist="38100" dir="2700000" algn="tl">
                    <a:srgbClr val="000000">
                      <a:alpha val="43137"/>
                    </a:srgbClr>
                  </a:outerShdw>
                </a:effectLst>
                <a:latin typeface="Times New Roman" pitchFamily="18" charset="0"/>
                <a:cs typeface="Times New Roman" pitchFamily="18" charset="0"/>
              </a:rPr>
              <a:t>1</a:t>
            </a:r>
            <a:r>
              <a:rPr lang="en-US" sz="2400" b="1" dirty="0">
                <a:effectLst>
                  <a:outerShdw blurRad="38100" dist="38100" dir="2700000" algn="tl">
                    <a:srgbClr val="000000">
                      <a:alpha val="43137"/>
                    </a:srgbClr>
                  </a:outerShdw>
                </a:effectLst>
                <a:latin typeface="Times New Roman" pitchFamily="18" charset="0"/>
                <a:cs typeface="Times New Roman" pitchFamily="18" charset="0"/>
              </a:rPr>
              <a:t>+1) = 8 – (0+1) = 7</a:t>
            </a:r>
          </a:p>
        </p:txBody>
      </p:sp>
    </p:spTree>
    <p:extLst>
      <p:ext uri="{BB962C8B-B14F-4D97-AF65-F5344CB8AC3E}">
        <p14:creationId xmlns:p14="http://schemas.microsoft.com/office/powerpoint/2010/main" val="20164215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1"/>
          <p:cNvSpPr>
            <a:spLocks noGrp="1"/>
          </p:cNvSpPr>
          <p:nvPr>
            <p:ph type="sldNum" sz="quarter" idx="12"/>
          </p:nvPr>
        </p:nvSpPr>
        <p:spPr>
          <a:xfrm>
            <a:off x="7994650" y="5867400"/>
            <a:ext cx="76835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fld id="{A1FC86F4-35D6-4EFB-85E1-C4FD0B264D20}" type="slidenum">
              <a:rPr lang="zh-CN" altLang="en-US" sz="1400">
                <a:latin typeface="Times New Roman" panose="02020603050405020304" pitchFamily="18" charset="0"/>
              </a:rPr>
              <a:pPr>
                <a:spcBef>
                  <a:spcPct val="0"/>
                </a:spcBef>
                <a:buClrTx/>
                <a:buSzTx/>
                <a:buFontTx/>
                <a:buNone/>
              </a:pPr>
              <a:t>22</a:t>
            </a:fld>
            <a:endParaRPr lang="en-US" altLang="zh-CN" sz="1400">
              <a:latin typeface="Times New Roman" panose="02020603050405020304" pitchFamily="18" charset="0"/>
            </a:endParaRPr>
          </a:p>
        </p:txBody>
      </p:sp>
      <p:sp>
        <p:nvSpPr>
          <p:cNvPr id="5" name="Title 1"/>
          <p:cNvSpPr txBox="1">
            <a:spLocks/>
          </p:cNvSpPr>
          <p:nvPr/>
        </p:nvSpPr>
        <p:spPr>
          <a:xfrm>
            <a:off x="228600" y="0"/>
            <a:ext cx="8534400" cy="685800"/>
          </a:xfrm>
          <a:prstGeom prst="rect">
            <a:avLst/>
          </a:prstGeom>
        </p:spPr>
        <p:txBody>
          <a:bodyPr/>
          <a:lstStyle/>
          <a:p>
            <a:pPr algn="ctr" eaLnBrk="1" hangingPunct="1">
              <a:defRPr/>
            </a:pPr>
            <a:r>
              <a:rPr lang="en-US" sz="40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rPr>
              <a:t>BGC (cont’d)</a:t>
            </a:r>
            <a:endParaRPr lang="en-CA" sz="40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
        <p:nvSpPr>
          <p:cNvPr id="28676" name="Rectangle 4"/>
          <p:cNvSpPr>
            <a:spLocks noChangeArrowheads="1"/>
          </p:cNvSpPr>
          <p:nvPr/>
        </p:nvSpPr>
        <p:spPr bwMode="auto">
          <a:xfrm>
            <a:off x="1828800" y="1828800"/>
            <a:ext cx="628650" cy="609600"/>
          </a:xfrm>
          <a:prstGeom prst="rect">
            <a:avLst/>
          </a:prstGeom>
          <a:noFill/>
          <a:ln w="412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F1</a:t>
            </a:r>
          </a:p>
        </p:txBody>
      </p:sp>
      <p:sp>
        <p:nvSpPr>
          <p:cNvPr id="28677" name="Rectangle 4"/>
          <p:cNvSpPr>
            <a:spLocks noChangeArrowheads="1"/>
          </p:cNvSpPr>
          <p:nvPr/>
        </p:nvSpPr>
        <p:spPr bwMode="auto">
          <a:xfrm>
            <a:off x="2457450" y="1828800"/>
            <a:ext cx="628650" cy="609600"/>
          </a:xfrm>
          <a:prstGeom prst="rect">
            <a:avLst/>
          </a:prstGeom>
          <a:noFill/>
          <a:ln w="412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F1</a:t>
            </a:r>
          </a:p>
        </p:txBody>
      </p:sp>
      <p:sp>
        <p:nvSpPr>
          <p:cNvPr id="28678" name="Rectangle 4"/>
          <p:cNvSpPr>
            <a:spLocks noChangeArrowheads="1"/>
          </p:cNvSpPr>
          <p:nvPr/>
        </p:nvSpPr>
        <p:spPr bwMode="auto">
          <a:xfrm>
            <a:off x="3067050" y="1828800"/>
            <a:ext cx="628650" cy="609600"/>
          </a:xfrm>
          <a:prstGeom prst="rect">
            <a:avLst/>
          </a:prstGeom>
          <a:noFill/>
          <a:ln w="412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F1</a:t>
            </a:r>
          </a:p>
        </p:txBody>
      </p:sp>
      <p:sp>
        <p:nvSpPr>
          <p:cNvPr id="28679" name="Rectangle 4"/>
          <p:cNvSpPr>
            <a:spLocks noChangeArrowheads="1"/>
          </p:cNvSpPr>
          <p:nvPr/>
        </p:nvSpPr>
        <p:spPr bwMode="auto">
          <a:xfrm>
            <a:off x="3714750" y="1828800"/>
            <a:ext cx="628650" cy="609600"/>
          </a:xfrm>
          <a:prstGeom prst="rect">
            <a:avLst/>
          </a:prstGeom>
          <a:solidFill>
            <a:schemeClr val="accent1"/>
          </a:solidFill>
          <a:ln w="4127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a:t>
            </a:r>
          </a:p>
        </p:txBody>
      </p:sp>
      <p:sp>
        <p:nvSpPr>
          <p:cNvPr id="28680" name="Rectangle 4"/>
          <p:cNvSpPr>
            <a:spLocks noChangeArrowheads="1"/>
          </p:cNvSpPr>
          <p:nvPr/>
        </p:nvSpPr>
        <p:spPr bwMode="auto">
          <a:xfrm>
            <a:off x="4343400" y="1828800"/>
            <a:ext cx="628650" cy="609600"/>
          </a:xfrm>
          <a:prstGeom prst="rect">
            <a:avLst/>
          </a:prstGeom>
          <a:solidFill>
            <a:schemeClr val="accent1"/>
          </a:solidFill>
          <a:ln w="4127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a:t>
            </a:r>
          </a:p>
        </p:txBody>
      </p:sp>
      <p:sp>
        <p:nvSpPr>
          <p:cNvPr id="28681" name="Rectangle 4"/>
          <p:cNvSpPr>
            <a:spLocks noChangeArrowheads="1"/>
          </p:cNvSpPr>
          <p:nvPr/>
        </p:nvSpPr>
        <p:spPr bwMode="auto">
          <a:xfrm>
            <a:off x="4953000" y="1828800"/>
            <a:ext cx="628650" cy="609600"/>
          </a:xfrm>
          <a:prstGeom prst="rect">
            <a:avLst/>
          </a:prstGeom>
          <a:solidFill>
            <a:schemeClr val="accent1"/>
          </a:solidFill>
          <a:ln w="4127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a:t>
            </a:r>
          </a:p>
        </p:txBody>
      </p:sp>
      <p:sp>
        <p:nvSpPr>
          <p:cNvPr id="28682" name="Rectangle 4"/>
          <p:cNvSpPr>
            <a:spLocks noChangeArrowheads="1"/>
          </p:cNvSpPr>
          <p:nvPr/>
        </p:nvSpPr>
        <p:spPr bwMode="auto">
          <a:xfrm>
            <a:off x="5581650" y="1828800"/>
            <a:ext cx="628650" cy="609600"/>
          </a:xfrm>
          <a:prstGeom prst="rect">
            <a:avLst/>
          </a:prstGeom>
          <a:solidFill>
            <a:schemeClr val="accent1"/>
          </a:solidFill>
          <a:ln w="4127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a:t>
            </a:r>
          </a:p>
        </p:txBody>
      </p:sp>
      <p:sp>
        <p:nvSpPr>
          <p:cNvPr id="28683" name="Rectangle 4"/>
          <p:cNvSpPr>
            <a:spLocks noChangeArrowheads="1"/>
          </p:cNvSpPr>
          <p:nvPr/>
        </p:nvSpPr>
        <p:spPr bwMode="auto">
          <a:xfrm>
            <a:off x="6210300" y="1828800"/>
            <a:ext cx="628650" cy="609600"/>
          </a:xfrm>
          <a:prstGeom prst="rect">
            <a:avLst/>
          </a:prstGeom>
          <a:noFill/>
          <a:ln w="412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F2</a:t>
            </a:r>
          </a:p>
        </p:txBody>
      </p:sp>
      <p:sp>
        <p:nvSpPr>
          <p:cNvPr id="28684" name="Rectangle 4"/>
          <p:cNvSpPr>
            <a:spLocks noChangeArrowheads="1"/>
          </p:cNvSpPr>
          <p:nvPr/>
        </p:nvSpPr>
        <p:spPr bwMode="auto">
          <a:xfrm>
            <a:off x="6819900" y="1828800"/>
            <a:ext cx="628650" cy="609600"/>
          </a:xfrm>
          <a:prstGeom prst="rect">
            <a:avLst/>
          </a:prstGeom>
          <a:noFill/>
          <a:ln w="412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F2</a:t>
            </a:r>
          </a:p>
        </p:txBody>
      </p:sp>
      <p:cxnSp>
        <p:nvCxnSpPr>
          <p:cNvPr id="28685" name="Straight Connector 6"/>
          <p:cNvCxnSpPr>
            <a:cxnSpLocks noChangeShapeType="1"/>
          </p:cNvCxnSpPr>
          <p:nvPr/>
        </p:nvCxnSpPr>
        <p:spPr bwMode="auto">
          <a:xfrm rot="5400000">
            <a:off x="2020095" y="1561306"/>
            <a:ext cx="379412" cy="3175"/>
          </a:xfrm>
          <a:prstGeom prst="line">
            <a:avLst/>
          </a:prstGeom>
          <a:noFill/>
          <a:ln w="66675" algn="ctr">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21" name="Rectangle 20"/>
          <p:cNvSpPr>
            <a:spLocks noChangeArrowheads="1"/>
          </p:cNvSpPr>
          <p:nvPr/>
        </p:nvSpPr>
        <p:spPr bwMode="auto">
          <a:xfrm>
            <a:off x="1371600" y="609600"/>
            <a:ext cx="1828800" cy="760413"/>
          </a:xfrm>
          <a:prstGeom prst="rect">
            <a:avLst/>
          </a:prstGeom>
          <a:noFill/>
          <a:ln w="9525">
            <a:noFill/>
            <a:miter lim="800000"/>
            <a:headEnd/>
            <a:tailEnd/>
          </a:ln>
        </p:spPr>
        <p:txBody>
          <a:bodyPr anchor="ctr"/>
          <a:lstStyle/>
          <a:p>
            <a:pPr algn="ctr">
              <a:spcBef>
                <a:spcPct val="20000"/>
              </a:spcBef>
              <a:buClr>
                <a:schemeClr val="accent2"/>
              </a:buClr>
              <a:buSzPct val="85000"/>
              <a:buFont typeface="ZapfDingbats" pitchFamily="82" charset="2"/>
              <a:buNone/>
              <a:defRPr/>
            </a:pPr>
            <a:r>
              <a:rPr lang="en-US" sz="2800" b="1" dirty="0">
                <a:effectLst>
                  <a:outerShdw blurRad="38100" dist="38100" dir="2700000" algn="tl">
                    <a:srgbClr val="000000">
                      <a:alpha val="43137"/>
                    </a:srgbClr>
                  </a:outerShdw>
                </a:effectLst>
                <a:latin typeface="Times New Roman" pitchFamily="18" charset="0"/>
                <a:cs typeface="Times New Roman" pitchFamily="18" charset="0"/>
              </a:rPr>
              <a:t>File header</a:t>
            </a:r>
            <a:endPar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23" name="Rectangle 22"/>
          <p:cNvSpPr>
            <a:spLocks noChangeArrowheads="1"/>
          </p:cNvSpPr>
          <p:nvPr/>
        </p:nvSpPr>
        <p:spPr bwMode="auto">
          <a:xfrm>
            <a:off x="6172200" y="457200"/>
            <a:ext cx="1828800" cy="760413"/>
          </a:xfrm>
          <a:prstGeom prst="rect">
            <a:avLst/>
          </a:prstGeom>
          <a:noFill/>
          <a:ln w="9525">
            <a:noFill/>
            <a:miter lim="800000"/>
            <a:headEnd/>
            <a:tailEnd/>
          </a:ln>
        </p:spPr>
        <p:txBody>
          <a:bodyPr anchor="ctr"/>
          <a:lstStyle/>
          <a:p>
            <a:pPr algn="ctr">
              <a:spcBef>
                <a:spcPct val="20000"/>
              </a:spcBef>
              <a:buClr>
                <a:schemeClr val="accent2"/>
              </a:buClr>
              <a:buSzPct val="85000"/>
              <a:buFont typeface="ZapfDingbats" pitchFamily="82" charset="2"/>
              <a:buNone/>
              <a:defRPr/>
            </a:pPr>
            <a:r>
              <a:rPr lang="en-US" sz="2800" b="1" dirty="0">
                <a:effectLst>
                  <a:outerShdw blurRad="38100" dist="38100" dir="2700000" algn="tl">
                    <a:srgbClr val="000000">
                      <a:alpha val="43137"/>
                    </a:srgbClr>
                  </a:outerShdw>
                </a:effectLst>
                <a:latin typeface="Times New Roman" pitchFamily="18" charset="0"/>
                <a:cs typeface="Times New Roman" pitchFamily="18" charset="0"/>
              </a:rPr>
              <a:t>File footer</a:t>
            </a:r>
            <a:endPar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cxnSp>
        <p:nvCxnSpPr>
          <p:cNvPr id="28688" name="Straight Connector 6"/>
          <p:cNvCxnSpPr>
            <a:cxnSpLocks noChangeShapeType="1"/>
          </p:cNvCxnSpPr>
          <p:nvPr/>
        </p:nvCxnSpPr>
        <p:spPr bwMode="auto">
          <a:xfrm rot="16200000" flipH="1">
            <a:off x="6895307" y="1561306"/>
            <a:ext cx="381000" cy="1587"/>
          </a:xfrm>
          <a:prstGeom prst="line">
            <a:avLst/>
          </a:prstGeom>
          <a:noFill/>
          <a:ln w="66675" algn="ctr">
            <a:solidFill>
              <a:srgbClr val="FF0000"/>
            </a:solidFill>
            <a:round/>
            <a:headEnd/>
            <a:tailEnd type="triangle" w="med" len="med"/>
          </a:ln>
          <a:extLst>
            <a:ext uri="{909E8E84-426E-40DD-AFC4-6F175D3DCCD1}">
              <a14:hiddenFill xmlns:a14="http://schemas.microsoft.com/office/drawing/2010/main">
                <a:noFill/>
              </a14:hiddenFill>
            </a:ext>
          </a:extLst>
        </p:spPr>
      </p:cxnSp>
      <p:pic>
        <p:nvPicPr>
          <p:cNvPr id="28689" name="Picture 2" descr="http://195.154.158.1/uk/gap/ga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8"/>
            <a:ext cx="1293813" cy="129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ctangle 23"/>
          <p:cNvSpPr>
            <a:spLocks noChangeArrowheads="1"/>
          </p:cNvSpPr>
          <p:nvPr/>
        </p:nvSpPr>
        <p:spPr bwMode="auto">
          <a:xfrm>
            <a:off x="1219200" y="1588"/>
            <a:ext cx="1238250" cy="760412"/>
          </a:xfrm>
          <a:prstGeom prst="rect">
            <a:avLst/>
          </a:prstGeom>
          <a:noFill/>
          <a:ln w="9525">
            <a:noFill/>
            <a:miter lim="800000"/>
            <a:headEnd/>
            <a:tailEnd/>
          </a:ln>
        </p:spPr>
        <p:txBody>
          <a:bodyPr anchor="ctr"/>
          <a:lstStyle/>
          <a:p>
            <a:pPr algn="ctr">
              <a:spcBef>
                <a:spcPct val="20000"/>
              </a:spcBef>
              <a:buClr>
                <a:schemeClr val="accent2"/>
              </a:buClr>
              <a:buSzPct val="85000"/>
              <a:buFont typeface="ZapfDingbats" pitchFamily="82" charset="2"/>
              <a:buNone/>
              <a:defRPr/>
            </a:pPr>
            <a:r>
              <a:rPr lang="en-US" sz="2800" b="1" dirty="0">
                <a:effectLst>
                  <a:outerShdw blurRad="38100" dist="38100" dir="2700000" algn="tl">
                    <a:srgbClr val="000000">
                      <a:alpha val="43137"/>
                    </a:srgbClr>
                  </a:outerShdw>
                </a:effectLst>
              </a:rPr>
              <a:t>=1</a:t>
            </a:r>
            <a:endParaRPr lang="en-US" sz="2800" b="1" dirty="0">
              <a:solidFill>
                <a:schemeClr val="accent2"/>
              </a:solidFill>
              <a:effectLst>
                <a:outerShdw blurRad="38100" dist="38100" dir="2700000" algn="tl">
                  <a:srgbClr val="000000">
                    <a:alpha val="43137"/>
                  </a:srgbClr>
                </a:outerShdw>
              </a:effectLst>
            </a:endParaRPr>
          </a:p>
        </p:txBody>
      </p:sp>
      <p:sp>
        <p:nvSpPr>
          <p:cNvPr id="28691" name="Rectangle 4"/>
          <p:cNvSpPr>
            <a:spLocks noChangeArrowheads="1"/>
          </p:cNvSpPr>
          <p:nvPr/>
        </p:nvSpPr>
        <p:spPr bwMode="auto">
          <a:xfrm>
            <a:off x="2438400" y="2438400"/>
            <a:ext cx="628650" cy="609600"/>
          </a:xfrm>
          <a:prstGeom prst="rect">
            <a:avLst/>
          </a:prstGeom>
          <a:solidFill>
            <a:srgbClr val="FF0000"/>
          </a:solidFill>
          <a:ln w="4127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G</a:t>
            </a:r>
          </a:p>
        </p:txBody>
      </p:sp>
      <p:sp>
        <p:nvSpPr>
          <p:cNvPr id="39" name="Rectangle 38"/>
          <p:cNvSpPr>
            <a:spLocks noChangeArrowheads="1"/>
          </p:cNvSpPr>
          <p:nvPr/>
        </p:nvSpPr>
        <p:spPr bwMode="auto">
          <a:xfrm>
            <a:off x="76200" y="2590800"/>
            <a:ext cx="1066800" cy="381000"/>
          </a:xfrm>
          <a:prstGeom prst="rect">
            <a:avLst/>
          </a:prstGeom>
          <a:noFill/>
          <a:ln w="9525">
            <a:noFill/>
            <a:miter lim="800000"/>
            <a:headEnd/>
            <a:tailEnd/>
          </a:ln>
        </p:spPr>
        <p:txBody>
          <a:bodyPr anchor="ctr"/>
          <a:lstStyle/>
          <a:p>
            <a:pPr algn="ctr">
              <a:spcBef>
                <a:spcPct val="20000"/>
              </a:spcBef>
              <a:buClr>
                <a:schemeClr val="accent2"/>
              </a:buClr>
              <a:buSzPct val="85000"/>
              <a:buFont typeface="ZapfDingbats" pitchFamily="82" charset="2"/>
              <a:buNone/>
              <a:defRPr/>
            </a:pPr>
            <a:r>
              <a:rPr lang="en-US" sz="2000" b="1" dirty="0">
                <a:effectLst>
                  <a:outerShdw blurRad="38100" dist="38100" dir="2700000" algn="tl">
                    <a:srgbClr val="000000">
                      <a:alpha val="43137"/>
                    </a:srgbClr>
                  </a:outerShdw>
                </a:effectLst>
                <a:latin typeface="Times New Roman" pitchFamily="18" charset="0"/>
                <a:cs typeface="Times New Roman" pitchFamily="18" charset="0"/>
              </a:rPr>
              <a:t>Step 1</a:t>
            </a:r>
            <a:endParaRPr lang="en-US" sz="20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93188" name="Picture 4" descr="http://prettyinpinstripes.mlblogs.com/failed.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78763" y="4686300"/>
            <a:ext cx="86201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Rectangle 4"/>
          <p:cNvSpPr>
            <a:spLocks noChangeArrowheads="1"/>
          </p:cNvSpPr>
          <p:nvPr/>
        </p:nvSpPr>
        <p:spPr bwMode="auto">
          <a:xfrm>
            <a:off x="1828800" y="3505200"/>
            <a:ext cx="628650" cy="609600"/>
          </a:xfrm>
          <a:prstGeom prst="rect">
            <a:avLst/>
          </a:prstGeom>
          <a:noFill/>
          <a:ln w="412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F1</a:t>
            </a:r>
          </a:p>
        </p:txBody>
      </p:sp>
      <p:grpSp>
        <p:nvGrpSpPr>
          <p:cNvPr id="3" name="Group 65"/>
          <p:cNvGrpSpPr>
            <a:grpSpLocks/>
          </p:cNvGrpSpPr>
          <p:nvPr/>
        </p:nvGrpSpPr>
        <p:grpSpPr bwMode="auto">
          <a:xfrm>
            <a:off x="3124200" y="3505200"/>
            <a:ext cx="4381500" cy="609600"/>
            <a:chOff x="3124200" y="3505200"/>
            <a:chExt cx="4381500" cy="609600"/>
          </a:xfrm>
        </p:grpSpPr>
        <p:sp>
          <p:nvSpPr>
            <p:cNvPr id="28706" name="Rectangle 4"/>
            <p:cNvSpPr>
              <a:spLocks noChangeArrowheads="1"/>
            </p:cNvSpPr>
            <p:nvPr/>
          </p:nvSpPr>
          <p:spPr bwMode="auto">
            <a:xfrm>
              <a:off x="3124200" y="3505200"/>
              <a:ext cx="628650" cy="609600"/>
            </a:xfrm>
            <a:prstGeom prst="rect">
              <a:avLst/>
            </a:prstGeom>
            <a:noFill/>
            <a:ln w="412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F1</a:t>
              </a:r>
            </a:p>
          </p:txBody>
        </p:sp>
        <p:sp>
          <p:nvSpPr>
            <p:cNvPr id="28707" name="Rectangle 4"/>
            <p:cNvSpPr>
              <a:spLocks noChangeArrowheads="1"/>
            </p:cNvSpPr>
            <p:nvPr/>
          </p:nvSpPr>
          <p:spPr bwMode="auto">
            <a:xfrm>
              <a:off x="3771900" y="3505200"/>
              <a:ext cx="628650" cy="609600"/>
            </a:xfrm>
            <a:prstGeom prst="rect">
              <a:avLst/>
            </a:prstGeom>
            <a:solidFill>
              <a:schemeClr val="accent1"/>
            </a:solidFill>
            <a:ln w="4127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a:t>
              </a:r>
            </a:p>
          </p:txBody>
        </p:sp>
        <p:sp>
          <p:nvSpPr>
            <p:cNvPr id="28708" name="Rectangle 4"/>
            <p:cNvSpPr>
              <a:spLocks noChangeArrowheads="1"/>
            </p:cNvSpPr>
            <p:nvPr/>
          </p:nvSpPr>
          <p:spPr bwMode="auto">
            <a:xfrm>
              <a:off x="4400550" y="3505200"/>
              <a:ext cx="628650" cy="609600"/>
            </a:xfrm>
            <a:prstGeom prst="rect">
              <a:avLst/>
            </a:prstGeom>
            <a:solidFill>
              <a:schemeClr val="accent1"/>
            </a:solidFill>
            <a:ln w="4127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a:t>
              </a:r>
            </a:p>
          </p:txBody>
        </p:sp>
        <p:sp>
          <p:nvSpPr>
            <p:cNvPr id="28709" name="Rectangle 4"/>
            <p:cNvSpPr>
              <a:spLocks noChangeArrowheads="1"/>
            </p:cNvSpPr>
            <p:nvPr/>
          </p:nvSpPr>
          <p:spPr bwMode="auto">
            <a:xfrm>
              <a:off x="5010150" y="3505200"/>
              <a:ext cx="628650" cy="609600"/>
            </a:xfrm>
            <a:prstGeom prst="rect">
              <a:avLst/>
            </a:prstGeom>
            <a:solidFill>
              <a:schemeClr val="accent1"/>
            </a:solidFill>
            <a:ln w="4127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a:t>
              </a:r>
            </a:p>
          </p:txBody>
        </p:sp>
        <p:sp>
          <p:nvSpPr>
            <p:cNvPr id="28710" name="Rectangle 4"/>
            <p:cNvSpPr>
              <a:spLocks noChangeArrowheads="1"/>
            </p:cNvSpPr>
            <p:nvPr/>
          </p:nvSpPr>
          <p:spPr bwMode="auto">
            <a:xfrm>
              <a:off x="5638800" y="3505200"/>
              <a:ext cx="628650" cy="609600"/>
            </a:xfrm>
            <a:prstGeom prst="rect">
              <a:avLst/>
            </a:prstGeom>
            <a:solidFill>
              <a:schemeClr val="accent1"/>
            </a:solidFill>
            <a:ln w="4127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a:t>
              </a:r>
            </a:p>
          </p:txBody>
        </p:sp>
        <p:sp>
          <p:nvSpPr>
            <p:cNvPr id="28711" name="Rectangle 4"/>
            <p:cNvSpPr>
              <a:spLocks noChangeArrowheads="1"/>
            </p:cNvSpPr>
            <p:nvPr/>
          </p:nvSpPr>
          <p:spPr bwMode="auto">
            <a:xfrm>
              <a:off x="6267450" y="3505200"/>
              <a:ext cx="628650" cy="609600"/>
            </a:xfrm>
            <a:prstGeom prst="rect">
              <a:avLst/>
            </a:prstGeom>
            <a:noFill/>
            <a:ln w="412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F2</a:t>
              </a:r>
            </a:p>
          </p:txBody>
        </p:sp>
        <p:sp>
          <p:nvSpPr>
            <p:cNvPr id="28712" name="Rectangle 4"/>
            <p:cNvSpPr>
              <a:spLocks noChangeArrowheads="1"/>
            </p:cNvSpPr>
            <p:nvPr/>
          </p:nvSpPr>
          <p:spPr bwMode="auto">
            <a:xfrm>
              <a:off x="6877050" y="3505200"/>
              <a:ext cx="628650" cy="609600"/>
            </a:xfrm>
            <a:prstGeom prst="rect">
              <a:avLst/>
            </a:prstGeom>
            <a:noFill/>
            <a:ln w="412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F2</a:t>
              </a:r>
            </a:p>
          </p:txBody>
        </p:sp>
      </p:grpSp>
      <p:grpSp>
        <p:nvGrpSpPr>
          <p:cNvPr id="4" name="Group 66"/>
          <p:cNvGrpSpPr>
            <a:grpSpLocks/>
          </p:cNvGrpSpPr>
          <p:nvPr/>
        </p:nvGrpSpPr>
        <p:grpSpPr bwMode="auto">
          <a:xfrm>
            <a:off x="2209800" y="5029200"/>
            <a:ext cx="5010150" cy="609600"/>
            <a:chOff x="2209800" y="5029200"/>
            <a:chExt cx="5010150" cy="609600"/>
          </a:xfrm>
        </p:grpSpPr>
        <p:sp>
          <p:nvSpPr>
            <p:cNvPr id="28698" name="Rectangle 4"/>
            <p:cNvSpPr>
              <a:spLocks noChangeArrowheads="1"/>
            </p:cNvSpPr>
            <p:nvPr/>
          </p:nvSpPr>
          <p:spPr bwMode="auto">
            <a:xfrm>
              <a:off x="2209800" y="5029200"/>
              <a:ext cx="628650" cy="609600"/>
            </a:xfrm>
            <a:prstGeom prst="rect">
              <a:avLst/>
            </a:prstGeom>
            <a:noFill/>
            <a:ln w="412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F1</a:t>
              </a:r>
            </a:p>
          </p:txBody>
        </p:sp>
        <p:sp>
          <p:nvSpPr>
            <p:cNvPr id="28699" name="Rectangle 4"/>
            <p:cNvSpPr>
              <a:spLocks noChangeArrowheads="1"/>
            </p:cNvSpPr>
            <p:nvPr/>
          </p:nvSpPr>
          <p:spPr bwMode="auto">
            <a:xfrm>
              <a:off x="2838450" y="5029200"/>
              <a:ext cx="628650" cy="609600"/>
            </a:xfrm>
            <a:prstGeom prst="rect">
              <a:avLst/>
            </a:prstGeom>
            <a:noFill/>
            <a:ln w="412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F1</a:t>
              </a:r>
            </a:p>
          </p:txBody>
        </p:sp>
        <p:sp>
          <p:nvSpPr>
            <p:cNvPr id="28700" name="Rectangle 4"/>
            <p:cNvSpPr>
              <a:spLocks noChangeArrowheads="1"/>
            </p:cNvSpPr>
            <p:nvPr/>
          </p:nvSpPr>
          <p:spPr bwMode="auto">
            <a:xfrm>
              <a:off x="3486150" y="5029200"/>
              <a:ext cx="628650" cy="609600"/>
            </a:xfrm>
            <a:prstGeom prst="rect">
              <a:avLst/>
            </a:prstGeom>
            <a:solidFill>
              <a:schemeClr val="accent1"/>
            </a:solidFill>
            <a:ln w="4127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a:t>
              </a:r>
            </a:p>
          </p:txBody>
        </p:sp>
        <p:sp>
          <p:nvSpPr>
            <p:cNvPr id="28701" name="Rectangle 4"/>
            <p:cNvSpPr>
              <a:spLocks noChangeArrowheads="1"/>
            </p:cNvSpPr>
            <p:nvPr/>
          </p:nvSpPr>
          <p:spPr bwMode="auto">
            <a:xfrm>
              <a:off x="4114800" y="5029200"/>
              <a:ext cx="628650" cy="609600"/>
            </a:xfrm>
            <a:prstGeom prst="rect">
              <a:avLst/>
            </a:prstGeom>
            <a:solidFill>
              <a:schemeClr val="accent1"/>
            </a:solidFill>
            <a:ln w="4127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a:t>
              </a:r>
            </a:p>
          </p:txBody>
        </p:sp>
        <p:sp>
          <p:nvSpPr>
            <p:cNvPr id="28702" name="Rectangle 4"/>
            <p:cNvSpPr>
              <a:spLocks noChangeArrowheads="1"/>
            </p:cNvSpPr>
            <p:nvPr/>
          </p:nvSpPr>
          <p:spPr bwMode="auto">
            <a:xfrm>
              <a:off x="4724400" y="5029200"/>
              <a:ext cx="628650" cy="609600"/>
            </a:xfrm>
            <a:prstGeom prst="rect">
              <a:avLst/>
            </a:prstGeom>
            <a:solidFill>
              <a:schemeClr val="accent1"/>
            </a:solidFill>
            <a:ln w="4127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a:t>
              </a:r>
            </a:p>
          </p:txBody>
        </p:sp>
        <p:sp>
          <p:nvSpPr>
            <p:cNvPr id="28703" name="Rectangle 4"/>
            <p:cNvSpPr>
              <a:spLocks noChangeArrowheads="1"/>
            </p:cNvSpPr>
            <p:nvPr/>
          </p:nvSpPr>
          <p:spPr bwMode="auto">
            <a:xfrm>
              <a:off x="5353050" y="5029200"/>
              <a:ext cx="628650" cy="609600"/>
            </a:xfrm>
            <a:prstGeom prst="rect">
              <a:avLst/>
            </a:prstGeom>
            <a:solidFill>
              <a:schemeClr val="accent1"/>
            </a:solidFill>
            <a:ln w="4127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a:t>
              </a:r>
            </a:p>
          </p:txBody>
        </p:sp>
        <p:sp>
          <p:nvSpPr>
            <p:cNvPr id="28704" name="Rectangle 4"/>
            <p:cNvSpPr>
              <a:spLocks noChangeArrowheads="1"/>
            </p:cNvSpPr>
            <p:nvPr/>
          </p:nvSpPr>
          <p:spPr bwMode="auto">
            <a:xfrm>
              <a:off x="5981700" y="5029200"/>
              <a:ext cx="628650" cy="609600"/>
            </a:xfrm>
            <a:prstGeom prst="rect">
              <a:avLst/>
            </a:prstGeom>
            <a:noFill/>
            <a:ln w="412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F2</a:t>
              </a:r>
            </a:p>
          </p:txBody>
        </p:sp>
        <p:sp>
          <p:nvSpPr>
            <p:cNvPr id="28705" name="Rectangle 4"/>
            <p:cNvSpPr>
              <a:spLocks noChangeArrowheads="1"/>
            </p:cNvSpPr>
            <p:nvPr/>
          </p:nvSpPr>
          <p:spPr bwMode="auto">
            <a:xfrm>
              <a:off x="6591300" y="5029200"/>
              <a:ext cx="628650" cy="609600"/>
            </a:xfrm>
            <a:prstGeom prst="rect">
              <a:avLst/>
            </a:prstGeom>
            <a:noFill/>
            <a:ln w="412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F2</a:t>
              </a:r>
            </a:p>
          </p:txBody>
        </p:sp>
      </p:grpSp>
      <p:sp>
        <p:nvSpPr>
          <p:cNvPr id="68" name="Rectangle 67"/>
          <p:cNvSpPr>
            <a:spLocks noChangeArrowheads="1"/>
          </p:cNvSpPr>
          <p:nvPr/>
        </p:nvSpPr>
        <p:spPr bwMode="auto">
          <a:xfrm>
            <a:off x="381000" y="5715000"/>
            <a:ext cx="8229600" cy="990600"/>
          </a:xfrm>
          <a:prstGeom prst="rect">
            <a:avLst/>
          </a:prstGeom>
          <a:noFill/>
          <a:ln w="9525">
            <a:noFill/>
            <a:miter lim="800000"/>
            <a:headEnd/>
            <a:tailEnd/>
          </a:ln>
        </p:spPr>
        <p:txBody>
          <a:bodyPr anchor="ctr"/>
          <a:lstStyle/>
          <a:p>
            <a:pPr algn="ctr">
              <a:spcBef>
                <a:spcPct val="20000"/>
              </a:spcBef>
              <a:buClr>
                <a:schemeClr val="accent2"/>
              </a:buClr>
              <a:buSzPct val="85000"/>
              <a:buFont typeface="ZapfDingbats" pitchFamily="82" charset="2"/>
              <a:buNone/>
              <a:defRPr/>
            </a:pPr>
            <a:r>
              <a:rPr lang="en-US" b="1" dirty="0">
                <a:effectLst>
                  <a:outerShdw blurRad="38100" dist="38100" dir="2700000" algn="tl">
                    <a:srgbClr val="000000">
                      <a:alpha val="43137"/>
                    </a:srgbClr>
                  </a:outerShdw>
                </a:effectLst>
                <a:latin typeface="Times New Roman" pitchFamily="18" charset="0"/>
                <a:cs typeface="Times New Roman" pitchFamily="18" charset="0"/>
              </a:rPr>
              <a:t>File Validation, for example using the CRC (Cyclic redundancy check) code of the file, such as, zipped file</a:t>
            </a:r>
            <a:endParaRPr lang="en-US"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38289993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checkerboard(across)">
                                      <p:cBhvr>
                                        <p:cTn id="7" dur="500"/>
                                        <p:tgtEl>
                                          <p:spTgt spid="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heckerboard(across)">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heckerboard(across)">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checkerboard(across)">
                                      <p:cBhvr>
                                        <p:cTn id="22" dur="500"/>
                                        <p:tgtEl>
                                          <p:spTgt spid="6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93188"/>
                                        </p:tgtEl>
                                        <p:attrNameLst>
                                          <p:attrName>style.visibility</p:attrName>
                                        </p:attrNameLst>
                                      </p:cBhvr>
                                      <p:to>
                                        <p:strVal val="visible"/>
                                      </p:to>
                                    </p:set>
                                    <p:animEffect transition="in" filter="checkerboard(across)">
                                      <p:cBhvr>
                                        <p:cTn id="27" dur="500"/>
                                        <p:tgtEl>
                                          <p:spTgt spid="93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6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1"/>
          <p:cNvSpPr>
            <a:spLocks noGrp="1"/>
          </p:cNvSpPr>
          <p:nvPr>
            <p:ph type="sldNum" sz="quarter" idx="12"/>
          </p:nvPr>
        </p:nvSpPr>
        <p:spPr>
          <a:xfrm>
            <a:off x="7994650" y="5867400"/>
            <a:ext cx="76835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fld id="{10FF25E4-E43D-4C5E-A4FB-2BFFD71078B0}" type="slidenum">
              <a:rPr lang="zh-CN" altLang="en-US" sz="1400">
                <a:latin typeface="Times New Roman" panose="02020603050405020304" pitchFamily="18" charset="0"/>
              </a:rPr>
              <a:pPr>
                <a:spcBef>
                  <a:spcPct val="0"/>
                </a:spcBef>
                <a:buClrTx/>
                <a:buSzTx/>
                <a:buFontTx/>
                <a:buNone/>
              </a:pPr>
              <a:t>23</a:t>
            </a:fld>
            <a:endParaRPr lang="en-US" altLang="zh-CN" sz="1400">
              <a:latin typeface="Times New Roman" panose="02020603050405020304" pitchFamily="18" charset="0"/>
            </a:endParaRPr>
          </a:p>
        </p:txBody>
      </p:sp>
      <p:sp>
        <p:nvSpPr>
          <p:cNvPr id="5" name="Title 1"/>
          <p:cNvSpPr txBox="1">
            <a:spLocks/>
          </p:cNvSpPr>
          <p:nvPr/>
        </p:nvSpPr>
        <p:spPr>
          <a:xfrm>
            <a:off x="228600" y="152400"/>
            <a:ext cx="8534400" cy="685800"/>
          </a:xfrm>
          <a:prstGeom prst="rect">
            <a:avLst/>
          </a:prstGeom>
        </p:spPr>
        <p:txBody>
          <a:bodyPr/>
          <a:lstStyle/>
          <a:p>
            <a:pPr algn="ctr" eaLnBrk="1" hangingPunct="1">
              <a:defRPr/>
            </a:pPr>
            <a:r>
              <a:rPr lang="en-US" sz="40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rPr>
              <a:t>BGC (cont’d)</a:t>
            </a:r>
            <a:endParaRPr lang="en-CA" sz="40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
        <p:nvSpPr>
          <p:cNvPr id="29700" name="Rectangle 4"/>
          <p:cNvSpPr>
            <a:spLocks noChangeArrowheads="1"/>
          </p:cNvSpPr>
          <p:nvPr/>
        </p:nvSpPr>
        <p:spPr bwMode="auto">
          <a:xfrm>
            <a:off x="1828800" y="1828800"/>
            <a:ext cx="628650" cy="609600"/>
          </a:xfrm>
          <a:prstGeom prst="rect">
            <a:avLst/>
          </a:prstGeom>
          <a:noFill/>
          <a:ln w="412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F1</a:t>
            </a:r>
          </a:p>
        </p:txBody>
      </p:sp>
      <p:sp>
        <p:nvSpPr>
          <p:cNvPr id="29701" name="Rectangle 4"/>
          <p:cNvSpPr>
            <a:spLocks noChangeArrowheads="1"/>
          </p:cNvSpPr>
          <p:nvPr/>
        </p:nvSpPr>
        <p:spPr bwMode="auto">
          <a:xfrm>
            <a:off x="2457450" y="1828800"/>
            <a:ext cx="628650" cy="609600"/>
          </a:xfrm>
          <a:prstGeom prst="rect">
            <a:avLst/>
          </a:prstGeom>
          <a:noFill/>
          <a:ln w="412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F1</a:t>
            </a:r>
          </a:p>
        </p:txBody>
      </p:sp>
      <p:sp>
        <p:nvSpPr>
          <p:cNvPr id="29702" name="Rectangle 4"/>
          <p:cNvSpPr>
            <a:spLocks noChangeArrowheads="1"/>
          </p:cNvSpPr>
          <p:nvPr/>
        </p:nvSpPr>
        <p:spPr bwMode="auto">
          <a:xfrm>
            <a:off x="3067050" y="1828800"/>
            <a:ext cx="628650" cy="609600"/>
          </a:xfrm>
          <a:prstGeom prst="rect">
            <a:avLst/>
          </a:prstGeom>
          <a:noFill/>
          <a:ln w="412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F1</a:t>
            </a:r>
          </a:p>
        </p:txBody>
      </p:sp>
      <p:sp>
        <p:nvSpPr>
          <p:cNvPr id="29703" name="Rectangle 4"/>
          <p:cNvSpPr>
            <a:spLocks noChangeArrowheads="1"/>
          </p:cNvSpPr>
          <p:nvPr/>
        </p:nvSpPr>
        <p:spPr bwMode="auto">
          <a:xfrm>
            <a:off x="3714750" y="1828800"/>
            <a:ext cx="628650" cy="609600"/>
          </a:xfrm>
          <a:prstGeom prst="rect">
            <a:avLst/>
          </a:prstGeom>
          <a:solidFill>
            <a:schemeClr val="accent1"/>
          </a:solidFill>
          <a:ln w="4127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a:t>
            </a:r>
          </a:p>
        </p:txBody>
      </p:sp>
      <p:sp>
        <p:nvSpPr>
          <p:cNvPr id="29704" name="Rectangle 4"/>
          <p:cNvSpPr>
            <a:spLocks noChangeArrowheads="1"/>
          </p:cNvSpPr>
          <p:nvPr/>
        </p:nvSpPr>
        <p:spPr bwMode="auto">
          <a:xfrm>
            <a:off x="4343400" y="1828800"/>
            <a:ext cx="628650" cy="609600"/>
          </a:xfrm>
          <a:prstGeom prst="rect">
            <a:avLst/>
          </a:prstGeom>
          <a:solidFill>
            <a:schemeClr val="accent1"/>
          </a:solidFill>
          <a:ln w="4127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a:t>
            </a:r>
          </a:p>
        </p:txBody>
      </p:sp>
      <p:sp>
        <p:nvSpPr>
          <p:cNvPr id="29705" name="Rectangle 4"/>
          <p:cNvSpPr>
            <a:spLocks noChangeArrowheads="1"/>
          </p:cNvSpPr>
          <p:nvPr/>
        </p:nvSpPr>
        <p:spPr bwMode="auto">
          <a:xfrm>
            <a:off x="4953000" y="1828800"/>
            <a:ext cx="628650" cy="609600"/>
          </a:xfrm>
          <a:prstGeom prst="rect">
            <a:avLst/>
          </a:prstGeom>
          <a:solidFill>
            <a:schemeClr val="accent1"/>
          </a:solidFill>
          <a:ln w="4127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a:t>
            </a:r>
          </a:p>
        </p:txBody>
      </p:sp>
      <p:sp>
        <p:nvSpPr>
          <p:cNvPr id="29706" name="Rectangle 4"/>
          <p:cNvSpPr>
            <a:spLocks noChangeArrowheads="1"/>
          </p:cNvSpPr>
          <p:nvPr/>
        </p:nvSpPr>
        <p:spPr bwMode="auto">
          <a:xfrm>
            <a:off x="5581650" y="1828800"/>
            <a:ext cx="628650" cy="609600"/>
          </a:xfrm>
          <a:prstGeom prst="rect">
            <a:avLst/>
          </a:prstGeom>
          <a:solidFill>
            <a:schemeClr val="accent1"/>
          </a:solidFill>
          <a:ln w="4127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a:t>
            </a:r>
          </a:p>
        </p:txBody>
      </p:sp>
      <p:sp>
        <p:nvSpPr>
          <p:cNvPr id="29707" name="Rectangle 4"/>
          <p:cNvSpPr>
            <a:spLocks noChangeArrowheads="1"/>
          </p:cNvSpPr>
          <p:nvPr/>
        </p:nvSpPr>
        <p:spPr bwMode="auto">
          <a:xfrm>
            <a:off x="6210300" y="1828800"/>
            <a:ext cx="628650" cy="609600"/>
          </a:xfrm>
          <a:prstGeom prst="rect">
            <a:avLst/>
          </a:prstGeom>
          <a:noFill/>
          <a:ln w="412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F2</a:t>
            </a:r>
          </a:p>
        </p:txBody>
      </p:sp>
      <p:sp>
        <p:nvSpPr>
          <p:cNvPr id="29708" name="Rectangle 4"/>
          <p:cNvSpPr>
            <a:spLocks noChangeArrowheads="1"/>
          </p:cNvSpPr>
          <p:nvPr/>
        </p:nvSpPr>
        <p:spPr bwMode="auto">
          <a:xfrm>
            <a:off x="6819900" y="1828800"/>
            <a:ext cx="628650" cy="609600"/>
          </a:xfrm>
          <a:prstGeom prst="rect">
            <a:avLst/>
          </a:prstGeom>
          <a:noFill/>
          <a:ln w="412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F2</a:t>
            </a:r>
          </a:p>
        </p:txBody>
      </p:sp>
      <p:cxnSp>
        <p:nvCxnSpPr>
          <p:cNvPr id="29709" name="Straight Connector 6"/>
          <p:cNvCxnSpPr>
            <a:cxnSpLocks noChangeShapeType="1"/>
          </p:cNvCxnSpPr>
          <p:nvPr/>
        </p:nvCxnSpPr>
        <p:spPr bwMode="auto">
          <a:xfrm rot="5400000">
            <a:off x="2020095" y="1561306"/>
            <a:ext cx="379412" cy="3175"/>
          </a:xfrm>
          <a:prstGeom prst="line">
            <a:avLst/>
          </a:prstGeom>
          <a:noFill/>
          <a:ln w="66675" algn="ctr">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21" name="Rectangle 20"/>
          <p:cNvSpPr>
            <a:spLocks noChangeArrowheads="1"/>
          </p:cNvSpPr>
          <p:nvPr/>
        </p:nvSpPr>
        <p:spPr bwMode="auto">
          <a:xfrm>
            <a:off x="1371600" y="609600"/>
            <a:ext cx="1828800" cy="760413"/>
          </a:xfrm>
          <a:prstGeom prst="rect">
            <a:avLst/>
          </a:prstGeom>
          <a:noFill/>
          <a:ln w="9525">
            <a:noFill/>
            <a:miter lim="800000"/>
            <a:headEnd/>
            <a:tailEnd/>
          </a:ln>
        </p:spPr>
        <p:txBody>
          <a:bodyPr anchor="ctr"/>
          <a:lstStyle/>
          <a:p>
            <a:pPr algn="ctr">
              <a:spcBef>
                <a:spcPct val="20000"/>
              </a:spcBef>
              <a:buClr>
                <a:schemeClr val="accent2"/>
              </a:buClr>
              <a:buSzPct val="85000"/>
              <a:buFont typeface="ZapfDingbats" pitchFamily="82" charset="2"/>
              <a:buNone/>
              <a:defRPr/>
            </a:pPr>
            <a:r>
              <a:rPr lang="en-US" sz="2800" b="1" dirty="0">
                <a:effectLst>
                  <a:outerShdw blurRad="38100" dist="38100" dir="2700000" algn="tl">
                    <a:srgbClr val="000000">
                      <a:alpha val="43137"/>
                    </a:srgbClr>
                  </a:outerShdw>
                </a:effectLst>
                <a:latin typeface="Times New Roman" pitchFamily="18" charset="0"/>
                <a:cs typeface="Times New Roman" pitchFamily="18" charset="0"/>
              </a:rPr>
              <a:t>File header</a:t>
            </a:r>
            <a:endPar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23" name="Rectangle 22"/>
          <p:cNvSpPr>
            <a:spLocks noChangeArrowheads="1"/>
          </p:cNvSpPr>
          <p:nvPr/>
        </p:nvSpPr>
        <p:spPr bwMode="auto">
          <a:xfrm>
            <a:off x="6172200" y="457200"/>
            <a:ext cx="1828800" cy="760413"/>
          </a:xfrm>
          <a:prstGeom prst="rect">
            <a:avLst/>
          </a:prstGeom>
          <a:noFill/>
          <a:ln w="9525">
            <a:noFill/>
            <a:miter lim="800000"/>
            <a:headEnd/>
            <a:tailEnd/>
          </a:ln>
        </p:spPr>
        <p:txBody>
          <a:bodyPr anchor="ctr"/>
          <a:lstStyle/>
          <a:p>
            <a:pPr algn="ctr">
              <a:spcBef>
                <a:spcPct val="20000"/>
              </a:spcBef>
              <a:buClr>
                <a:schemeClr val="accent2"/>
              </a:buClr>
              <a:buSzPct val="85000"/>
              <a:buFont typeface="ZapfDingbats" pitchFamily="82" charset="2"/>
              <a:buNone/>
              <a:defRPr/>
            </a:pPr>
            <a:r>
              <a:rPr lang="en-US" sz="2800" b="1" dirty="0">
                <a:effectLst>
                  <a:outerShdw blurRad="38100" dist="38100" dir="2700000" algn="tl">
                    <a:srgbClr val="000000">
                      <a:alpha val="43137"/>
                    </a:srgbClr>
                  </a:outerShdw>
                </a:effectLst>
                <a:latin typeface="Times New Roman" pitchFamily="18" charset="0"/>
                <a:cs typeface="Times New Roman" pitchFamily="18" charset="0"/>
              </a:rPr>
              <a:t>File footer</a:t>
            </a:r>
            <a:endPar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cxnSp>
        <p:nvCxnSpPr>
          <p:cNvPr id="29712" name="Straight Connector 6"/>
          <p:cNvCxnSpPr>
            <a:cxnSpLocks noChangeShapeType="1"/>
          </p:cNvCxnSpPr>
          <p:nvPr/>
        </p:nvCxnSpPr>
        <p:spPr bwMode="auto">
          <a:xfrm rot="16200000" flipH="1">
            <a:off x="6895307" y="1561306"/>
            <a:ext cx="381000" cy="1587"/>
          </a:xfrm>
          <a:prstGeom prst="line">
            <a:avLst/>
          </a:prstGeom>
          <a:noFill/>
          <a:ln w="66675" algn="ctr">
            <a:solidFill>
              <a:srgbClr val="FF0000"/>
            </a:solidFill>
            <a:round/>
            <a:headEnd/>
            <a:tailEnd type="triangle" w="med" len="med"/>
          </a:ln>
          <a:extLst>
            <a:ext uri="{909E8E84-426E-40DD-AFC4-6F175D3DCCD1}">
              <a14:hiddenFill xmlns:a14="http://schemas.microsoft.com/office/drawing/2010/main">
                <a:noFill/>
              </a14:hiddenFill>
            </a:ext>
          </a:extLst>
        </p:spPr>
      </p:cxnSp>
      <p:pic>
        <p:nvPicPr>
          <p:cNvPr id="29713" name="Picture 2" descr="http://195.154.158.1/uk/gap/ga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8"/>
            <a:ext cx="1293813" cy="129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ctangle 23"/>
          <p:cNvSpPr>
            <a:spLocks noChangeArrowheads="1"/>
          </p:cNvSpPr>
          <p:nvPr/>
        </p:nvSpPr>
        <p:spPr bwMode="auto">
          <a:xfrm>
            <a:off x="1219200" y="1588"/>
            <a:ext cx="1238250" cy="760412"/>
          </a:xfrm>
          <a:prstGeom prst="rect">
            <a:avLst/>
          </a:prstGeom>
          <a:noFill/>
          <a:ln w="9525">
            <a:noFill/>
            <a:miter lim="800000"/>
            <a:headEnd/>
            <a:tailEnd/>
          </a:ln>
        </p:spPr>
        <p:txBody>
          <a:bodyPr anchor="ctr"/>
          <a:lstStyle/>
          <a:p>
            <a:pPr algn="ctr">
              <a:spcBef>
                <a:spcPct val="20000"/>
              </a:spcBef>
              <a:buClr>
                <a:schemeClr val="accent2"/>
              </a:buClr>
              <a:buSzPct val="85000"/>
              <a:buFont typeface="ZapfDingbats" pitchFamily="82" charset="2"/>
              <a:buNone/>
              <a:defRPr/>
            </a:pPr>
            <a:r>
              <a:rPr lang="en-US" sz="2800" b="1" dirty="0">
                <a:effectLst>
                  <a:outerShdw blurRad="38100" dist="38100" dir="2700000" algn="tl">
                    <a:srgbClr val="000000">
                      <a:alpha val="43137"/>
                    </a:srgbClr>
                  </a:outerShdw>
                </a:effectLst>
              </a:rPr>
              <a:t>=1</a:t>
            </a:r>
            <a:endParaRPr lang="en-US" sz="2800" b="1" dirty="0">
              <a:solidFill>
                <a:schemeClr val="accent2"/>
              </a:solidFill>
              <a:effectLst>
                <a:outerShdw blurRad="38100" dist="38100" dir="2700000" algn="tl">
                  <a:srgbClr val="000000">
                    <a:alpha val="43137"/>
                  </a:srgbClr>
                </a:outerShdw>
              </a:effectLst>
            </a:endParaRPr>
          </a:p>
        </p:txBody>
      </p:sp>
      <p:sp>
        <p:nvSpPr>
          <p:cNvPr id="29715" name="Rectangle 4"/>
          <p:cNvSpPr>
            <a:spLocks noChangeArrowheads="1"/>
          </p:cNvSpPr>
          <p:nvPr/>
        </p:nvSpPr>
        <p:spPr bwMode="auto">
          <a:xfrm>
            <a:off x="2438400" y="2438400"/>
            <a:ext cx="628650" cy="609600"/>
          </a:xfrm>
          <a:prstGeom prst="rect">
            <a:avLst/>
          </a:prstGeom>
          <a:solidFill>
            <a:srgbClr val="FF0000"/>
          </a:solidFill>
          <a:ln w="4127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G</a:t>
            </a:r>
          </a:p>
        </p:txBody>
      </p:sp>
      <p:sp>
        <p:nvSpPr>
          <p:cNvPr id="29716" name="Rectangle 4"/>
          <p:cNvSpPr>
            <a:spLocks noChangeArrowheads="1"/>
          </p:cNvSpPr>
          <p:nvPr/>
        </p:nvSpPr>
        <p:spPr bwMode="auto">
          <a:xfrm>
            <a:off x="3048000" y="3048000"/>
            <a:ext cx="628650" cy="609600"/>
          </a:xfrm>
          <a:prstGeom prst="rect">
            <a:avLst/>
          </a:prstGeom>
          <a:solidFill>
            <a:srgbClr val="FF0000"/>
          </a:solidFill>
          <a:ln w="4127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G</a:t>
            </a:r>
          </a:p>
        </p:txBody>
      </p:sp>
      <p:sp>
        <p:nvSpPr>
          <p:cNvPr id="29717" name="Rectangle 4"/>
          <p:cNvSpPr>
            <a:spLocks noChangeArrowheads="1"/>
          </p:cNvSpPr>
          <p:nvPr/>
        </p:nvSpPr>
        <p:spPr bwMode="auto">
          <a:xfrm>
            <a:off x="3714750" y="3657600"/>
            <a:ext cx="628650" cy="609600"/>
          </a:xfrm>
          <a:prstGeom prst="rect">
            <a:avLst/>
          </a:prstGeom>
          <a:solidFill>
            <a:srgbClr val="FF0000"/>
          </a:solidFill>
          <a:ln w="4127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G</a:t>
            </a:r>
          </a:p>
        </p:txBody>
      </p:sp>
      <p:sp>
        <p:nvSpPr>
          <p:cNvPr id="29718" name="Rectangle 4"/>
          <p:cNvSpPr>
            <a:spLocks noChangeArrowheads="1"/>
          </p:cNvSpPr>
          <p:nvPr/>
        </p:nvSpPr>
        <p:spPr bwMode="auto">
          <a:xfrm>
            <a:off x="4343400" y="4267200"/>
            <a:ext cx="628650" cy="609600"/>
          </a:xfrm>
          <a:prstGeom prst="rect">
            <a:avLst/>
          </a:prstGeom>
          <a:solidFill>
            <a:srgbClr val="FF0000"/>
          </a:solidFill>
          <a:ln w="4127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G</a:t>
            </a:r>
          </a:p>
        </p:txBody>
      </p:sp>
      <p:sp>
        <p:nvSpPr>
          <p:cNvPr id="29719" name="Rectangle 4"/>
          <p:cNvSpPr>
            <a:spLocks noChangeArrowheads="1"/>
          </p:cNvSpPr>
          <p:nvPr/>
        </p:nvSpPr>
        <p:spPr bwMode="auto">
          <a:xfrm>
            <a:off x="4953000" y="4876800"/>
            <a:ext cx="628650" cy="609600"/>
          </a:xfrm>
          <a:prstGeom prst="rect">
            <a:avLst/>
          </a:prstGeom>
          <a:solidFill>
            <a:srgbClr val="FF0000"/>
          </a:solidFill>
          <a:ln w="4127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G</a:t>
            </a:r>
          </a:p>
        </p:txBody>
      </p:sp>
      <p:sp>
        <p:nvSpPr>
          <p:cNvPr id="29720" name="Rectangle 4"/>
          <p:cNvSpPr>
            <a:spLocks noChangeArrowheads="1"/>
          </p:cNvSpPr>
          <p:nvPr/>
        </p:nvSpPr>
        <p:spPr bwMode="auto">
          <a:xfrm>
            <a:off x="5619750" y="5486400"/>
            <a:ext cx="628650" cy="609600"/>
          </a:xfrm>
          <a:prstGeom prst="rect">
            <a:avLst/>
          </a:prstGeom>
          <a:solidFill>
            <a:srgbClr val="FF0000"/>
          </a:solidFill>
          <a:ln w="4127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G</a:t>
            </a:r>
          </a:p>
        </p:txBody>
      </p:sp>
      <p:sp>
        <p:nvSpPr>
          <p:cNvPr id="39" name="Rectangle 38"/>
          <p:cNvSpPr>
            <a:spLocks noChangeArrowheads="1"/>
          </p:cNvSpPr>
          <p:nvPr/>
        </p:nvSpPr>
        <p:spPr bwMode="auto">
          <a:xfrm>
            <a:off x="76200" y="2590800"/>
            <a:ext cx="1066800" cy="381000"/>
          </a:xfrm>
          <a:prstGeom prst="rect">
            <a:avLst/>
          </a:prstGeom>
          <a:noFill/>
          <a:ln w="9525">
            <a:noFill/>
            <a:miter lim="800000"/>
            <a:headEnd/>
            <a:tailEnd/>
          </a:ln>
        </p:spPr>
        <p:txBody>
          <a:bodyPr anchor="ctr"/>
          <a:lstStyle/>
          <a:p>
            <a:pPr algn="ctr">
              <a:spcBef>
                <a:spcPct val="20000"/>
              </a:spcBef>
              <a:buClr>
                <a:schemeClr val="accent2"/>
              </a:buClr>
              <a:buSzPct val="85000"/>
              <a:buFont typeface="ZapfDingbats" pitchFamily="82" charset="2"/>
              <a:buNone/>
              <a:defRPr/>
            </a:pPr>
            <a:r>
              <a:rPr lang="en-US" sz="2000" b="1" dirty="0">
                <a:effectLst>
                  <a:outerShdw blurRad="38100" dist="38100" dir="2700000" algn="tl">
                    <a:srgbClr val="000000">
                      <a:alpha val="43137"/>
                    </a:srgbClr>
                  </a:outerShdw>
                </a:effectLst>
              </a:rPr>
              <a:t>Step 1</a:t>
            </a:r>
            <a:endParaRPr lang="en-US" sz="2000" b="1" dirty="0">
              <a:solidFill>
                <a:schemeClr val="accent2"/>
              </a:solidFill>
              <a:effectLst>
                <a:outerShdw blurRad="38100" dist="38100" dir="2700000" algn="tl">
                  <a:srgbClr val="000000">
                    <a:alpha val="43137"/>
                  </a:srgbClr>
                </a:outerShdw>
              </a:effectLst>
            </a:endParaRPr>
          </a:p>
        </p:txBody>
      </p:sp>
      <p:sp>
        <p:nvSpPr>
          <p:cNvPr id="40" name="Rectangle 39"/>
          <p:cNvSpPr>
            <a:spLocks noChangeArrowheads="1"/>
          </p:cNvSpPr>
          <p:nvPr/>
        </p:nvSpPr>
        <p:spPr bwMode="auto">
          <a:xfrm>
            <a:off x="381000" y="3276600"/>
            <a:ext cx="1066800" cy="381000"/>
          </a:xfrm>
          <a:prstGeom prst="rect">
            <a:avLst/>
          </a:prstGeom>
          <a:noFill/>
          <a:ln w="9525">
            <a:noFill/>
            <a:miter lim="800000"/>
            <a:headEnd/>
            <a:tailEnd/>
          </a:ln>
        </p:spPr>
        <p:txBody>
          <a:bodyPr anchor="ctr"/>
          <a:lstStyle/>
          <a:p>
            <a:pPr algn="ctr">
              <a:spcBef>
                <a:spcPct val="20000"/>
              </a:spcBef>
              <a:buClr>
                <a:schemeClr val="accent2"/>
              </a:buClr>
              <a:buSzPct val="85000"/>
              <a:buFont typeface="ZapfDingbats" pitchFamily="82" charset="2"/>
              <a:buNone/>
              <a:defRPr/>
            </a:pPr>
            <a:r>
              <a:rPr lang="en-US" sz="2000" b="1" dirty="0">
                <a:effectLst>
                  <a:outerShdw blurRad="38100" dist="38100" dir="2700000" algn="tl">
                    <a:srgbClr val="000000">
                      <a:alpha val="43137"/>
                    </a:srgbClr>
                  </a:outerShdw>
                </a:effectLst>
              </a:rPr>
              <a:t>Step 2</a:t>
            </a:r>
            <a:endParaRPr lang="en-US" sz="2000" b="1" dirty="0">
              <a:solidFill>
                <a:schemeClr val="accent2"/>
              </a:solidFill>
              <a:effectLst>
                <a:outerShdw blurRad="38100" dist="38100" dir="2700000" algn="tl">
                  <a:srgbClr val="000000">
                    <a:alpha val="43137"/>
                  </a:srgbClr>
                </a:outerShdw>
              </a:effectLst>
            </a:endParaRPr>
          </a:p>
        </p:txBody>
      </p:sp>
      <p:sp>
        <p:nvSpPr>
          <p:cNvPr id="41" name="Rectangle 40"/>
          <p:cNvSpPr>
            <a:spLocks noChangeArrowheads="1"/>
          </p:cNvSpPr>
          <p:nvPr/>
        </p:nvSpPr>
        <p:spPr bwMode="auto">
          <a:xfrm>
            <a:off x="838200" y="3886200"/>
            <a:ext cx="1066800" cy="381000"/>
          </a:xfrm>
          <a:prstGeom prst="rect">
            <a:avLst/>
          </a:prstGeom>
          <a:noFill/>
          <a:ln w="9525">
            <a:noFill/>
            <a:miter lim="800000"/>
            <a:headEnd/>
            <a:tailEnd/>
          </a:ln>
        </p:spPr>
        <p:txBody>
          <a:bodyPr anchor="ctr"/>
          <a:lstStyle/>
          <a:p>
            <a:pPr algn="ctr">
              <a:spcBef>
                <a:spcPct val="20000"/>
              </a:spcBef>
              <a:buClr>
                <a:schemeClr val="accent2"/>
              </a:buClr>
              <a:buSzPct val="85000"/>
              <a:buFont typeface="ZapfDingbats" pitchFamily="82" charset="2"/>
              <a:buNone/>
              <a:defRPr/>
            </a:pPr>
            <a:r>
              <a:rPr lang="en-US" sz="2000" b="1" dirty="0">
                <a:effectLst>
                  <a:outerShdw blurRad="38100" dist="38100" dir="2700000" algn="tl">
                    <a:srgbClr val="000000">
                      <a:alpha val="43137"/>
                    </a:srgbClr>
                  </a:outerShdw>
                </a:effectLst>
              </a:rPr>
              <a:t>Step 3</a:t>
            </a:r>
            <a:endParaRPr lang="en-US" sz="2000" b="1" dirty="0">
              <a:solidFill>
                <a:schemeClr val="accent2"/>
              </a:solidFill>
              <a:effectLst>
                <a:outerShdw blurRad="38100" dist="38100" dir="2700000" algn="tl">
                  <a:srgbClr val="000000">
                    <a:alpha val="43137"/>
                  </a:srgbClr>
                </a:outerShdw>
              </a:effectLst>
            </a:endParaRPr>
          </a:p>
        </p:txBody>
      </p:sp>
      <p:sp>
        <p:nvSpPr>
          <p:cNvPr id="42" name="Rectangle 41"/>
          <p:cNvSpPr>
            <a:spLocks noChangeArrowheads="1"/>
          </p:cNvSpPr>
          <p:nvPr/>
        </p:nvSpPr>
        <p:spPr bwMode="auto">
          <a:xfrm>
            <a:off x="1295400" y="4495800"/>
            <a:ext cx="1066800" cy="381000"/>
          </a:xfrm>
          <a:prstGeom prst="rect">
            <a:avLst/>
          </a:prstGeom>
          <a:noFill/>
          <a:ln w="9525">
            <a:noFill/>
            <a:miter lim="800000"/>
            <a:headEnd/>
            <a:tailEnd/>
          </a:ln>
        </p:spPr>
        <p:txBody>
          <a:bodyPr anchor="ctr"/>
          <a:lstStyle/>
          <a:p>
            <a:pPr algn="ctr">
              <a:spcBef>
                <a:spcPct val="20000"/>
              </a:spcBef>
              <a:buClr>
                <a:schemeClr val="accent2"/>
              </a:buClr>
              <a:buSzPct val="85000"/>
              <a:buFont typeface="ZapfDingbats" pitchFamily="82" charset="2"/>
              <a:buNone/>
              <a:defRPr/>
            </a:pPr>
            <a:r>
              <a:rPr lang="en-US" sz="2000" b="1" dirty="0">
                <a:effectLst>
                  <a:outerShdw blurRad="38100" dist="38100" dir="2700000" algn="tl">
                    <a:srgbClr val="000000">
                      <a:alpha val="43137"/>
                    </a:srgbClr>
                  </a:outerShdw>
                </a:effectLst>
              </a:rPr>
              <a:t>Step 4</a:t>
            </a:r>
            <a:endParaRPr lang="en-US" sz="2000" b="1" dirty="0">
              <a:solidFill>
                <a:schemeClr val="accent2"/>
              </a:solidFill>
              <a:effectLst>
                <a:outerShdw blurRad="38100" dist="38100" dir="2700000" algn="tl">
                  <a:srgbClr val="000000">
                    <a:alpha val="43137"/>
                  </a:srgbClr>
                </a:outerShdw>
              </a:effectLst>
            </a:endParaRPr>
          </a:p>
        </p:txBody>
      </p:sp>
      <p:sp>
        <p:nvSpPr>
          <p:cNvPr id="43" name="Rectangle 42"/>
          <p:cNvSpPr>
            <a:spLocks noChangeArrowheads="1"/>
          </p:cNvSpPr>
          <p:nvPr/>
        </p:nvSpPr>
        <p:spPr bwMode="auto">
          <a:xfrm>
            <a:off x="1752600" y="5105400"/>
            <a:ext cx="1066800" cy="381000"/>
          </a:xfrm>
          <a:prstGeom prst="rect">
            <a:avLst/>
          </a:prstGeom>
          <a:noFill/>
          <a:ln w="9525">
            <a:noFill/>
            <a:miter lim="800000"/>
            <a:headEnd/>
            <a:tailEnd/>
          </a:ln>
        </p:spPr>
        <p:txBody>
          <a:bodyPr anchor="ctr"/>
          <a:lstStyle/>
          <a:p>
            <a:pPr algn="ctr">
              <a:spcBef>
                <a:spcPct val="20000"/>
              </a:spcBef>
              <a:buClr>
                <a:schemeClr val="accent2"/>
              </a:buClr>
              <a:buSzPct val="85000"/>
              <a:buFont typeface="ZapfDingbats" pitchFamily="82" charset="2"/>
              <a:buNone/>
              <a:defRPr/>
            </a:pPr>
            <a:r>
              <a:rPr lang="en-US" sz="2000" b="1" dirty="0">
                <a:effectLst>
                  <a:outerShdw blurRad="38100" dist="38100" dir="2700000" algn="tl">
                    <a:srgbClr val="000000">
                      <a:alpha val="43137"/>
                    </a:srgbClr>
                  </a:outerShdw>
                </a:effectLst>
              </a:rPr>
              <a:t>Step 5</a:t>
            </a:r>
            <a:endParaRPr lang="en-US" sz="2000" b="1" dirty="0">
              <a:solidFill>
                <a:schemeClr val="accent2"/>
              </a:solidFill>
              <a:effectLst>
                <a:outerShdw blurRad="38100" dist="38100" dir="2700000" algn="tl">
                  <a:srgbClr val="000000">
                    <a:alpha val="43137"/>
                  </a:srgbClr>
                </a:outerShdw>
              </a:effectLst>
            </a:endParaRPr>
          </a:p>
        </p:txBody>
      </p:sp>
      <p:sp>
        <p:nvSpPr>
          <p:cNvPr id="44" name="Rectangle 43"/>
          <p:cNvSpPr>
            <a:spLocks noChangeArrowheads="1"/>
          </p:cNvSpPr>
          <p:nvPr/>
        </p:nvSpPr>
        <p:spPr bwMode="auto">
          <a:xfrm>
            <a:off x="2133600" y="5715000"/>
            <a:ext cx="1066800" cy="381000"/>
          </a:xfrm>
          <a:prstGeom prst="rect">
            <a:avLst/>
          </a:prstGeom>
          <a:noFill/>
          <a:ln w="9525">
            <a:noFill/>
            <a:miter lim="800000"/>
            <a:headEnd/>
            <a:tailEnd/>
          </a:ln>
        </p:spPr>
        <p:txBody>
          <a:bodyPr anchor="ctr"/>
          <a:lstStyle/>
          <a:p>
            <a:pPr algn="ctr">
              <a:spcBef>
                <a:spcPct val="20000"/>
              </a:spcBef>
              <a:buClr>
                <a:schemeClr val="accent2"/>
              </a:buClr>
              <a:buSzPct val="85000"/>
              <a:buFont typeface="ZapfDingbats" pitchFamily="82" charset="2"/>
              <a:buNone/>
              <a:defRPr/>
            </a:pPr>
            <a:r>
              <a:rPr lang="en-US" sz="2000" b="1" dirty="0">
                <a:effectLst>
                  <a:outerShdw blurRad="38100" dist="38100" dir="2700000" algn="tl">
                    <a:srgbClr val="000000">
                      <a:alpha val="43137"/>
                    </a:srgbClr>
                  </a:outerShdw>
                </a:effectLst>
              </a:rPr>
              <a:t>Step 6</a:t>
            </a:r>
            <a:endParaRPr lang="en-US" sz="2000" b="1" dirty="0">
              <a:solidFill>
                <a:schemeClr val="accent2"/>
              </a:solidFill>
              <a:effectLst>
                <a:outerShdw blurRad="38100" dist="38100" dir="2700000" algn="tl">
                  <a:srgbClr val="000000">
                    <a:alpha val="43137"/>
                  </a:srgbClr>
                </a:outerShdw>
              </a:effectLst>
            </a:endParaRPr>
          </a:p>
        </p:txBody>
      </p:sp>
      <p:sp>
        <p:nvSpPr>
          <p:cNvPr id="29727" name="Rectangle 4"/>
          <p:cNvSpPr>
            <a:spLocks noChangeArrowheads="1"/>
          </p:cNvSpPr>
          <p:nvPr/>
        </p:nvSpPr>
        <p:spPr bwMode="auto">
          <a:xfrm>
            <a:off x="6229350" y="6096000"/>
            <a:ext cx="628650" cy="609600"/>
          </a:xfrm>
          <a:prstGeom prst="rect">
            <a:avLst/>
          </a:prstGeom>
          <a:solidFill>
            <a:srgbClr val="FF0000"/>
          </a:solidFill>
          <a:ln w="4127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G</a:t>
            </a:r>
          </a:p>
        </p:txBody>
      </p:sp>
      <p:sp>
        <p:nvSpPr>
          <p:cNvPr id="46" name="Rectangle 45"/>
          <p:cNvSpPr>
            <a:spLocks noChangeArrowheads="1"/>
          </p:cNvSpPr>
          <p:nvPr/>
        </p:nvSpPr>
        <p:spPr bwMode="auto">
          <a:xfrm>
            <a:off x="2590800" y="6324600"/>
            <a:ext cx="1066800" cy="381000"/>
          </a:xfrm>
          <a:prstGeom prst="rect">
            <a:avLst/>
          </a:prstGeom>
          <a:noFill/>
          <a:ln w="9525">
            <a:noFill/>
            <a:miter lim="800000"/>
            <a:headEnd/>
            <a:tailEnd/>
          </a:ln>
        </p:spPr>
        <p:txBody>
          <a:bodyPr anchor="ctr"/>
          <a:lstStyle/>
          <a:p>
            <a:pPr algn="ctr">
              <a:spcBef>
                <a:spcPct val="20000"/>
              </a:spcBef>
              <a:buClr>
                <a:schemeClr val="accent2"/>
              </a:buClr>
              <a:buSzPct val="85000"/>
              <a:buFont typeface="ZapfDingbats" pitchFamily="82" charset="2"/>
              <a:buNone/>
              <a:defRPr/>
            </a:pPr>
            <a:r>
              <a:rPr lang="en-US" sz="2000" b="1" dirty="0">
                <a:effectLst>
                  <a:outerShdw blurRad="38100" dist="38100" dir="2700000" algn="tl">
                    <a:srgbClr val="000000">
                      <a:alpha val="43137"/>
                    </a:srgbClr>
                  </a:outerShdw>
                </a:effectLst>
              </a:rPr>
              <a:t>Step 7</a:t>
            </a:r>
            <a:endParaRPr lang="en-US" sz="2000" b="1" dirty="0">
              <a:solidFill>
                <a:schemeClr val="accent2"/>
              </a:solidFill>
              <a:effectLst>
                <a:outerShdw blurRad="38100" dist="38100" dir="2700000" algn="tl">
                  <a:srgbClr val="000000">
                    <a:alpha val="43137"/>
                  </a:srgbClr>
                </a:outerShdw>
              </a:effectLst>
            </a:endParaRPr>
          </a:p>
        </p:txBody>
      </p:sp>
      <p:pic>
        <p:nvPicPr>
          <p:cNvPr id="93188" name="Picture 4" descr="http://prettyinpinstripes.mlblogs.com/failed.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8200" y="3657600"/>
            <a:ext cx="16256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42335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93188"/>
                                        </p:tgtEl>
                                        <p:attrNameLst>
                                          <p:attrName>style.visibility</p:attrName>
                                        </p:attrNameLst>
                                      </p:cBhvr>
                                      <p:to>
                                        <p:strVal val="visible"/>
                                      </p:to>
                                    </p:set>
                                    <p:animEffect transition="in" filter="checkerboard(across)">
                                      <p:cBhvr>
                                        <p:cTn id="7" dur="500"/>
                                        <p:tgtEl>
                                          <p:spTgt spid="93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1"/>
          <p:cNvSpPr>
            <a:spLocks noGrp="1"/>
          </p:cNvSpPr>
          <p:nvPr>
            <p:ph type="sldNum" sz="quarter" idx="12"/>
          </p:nvPr>
        </p:nvSpPr>
        <p:spPr>
          <a:xfrm>
            <a:off x="7994650" y="5867400"/>
            <a:ext cx="76835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fld id="{30BFE0B8-19CE-4132-B01D-EE35EE602989}" type="slidenum">
              <a:rPr lang="zh-CN" altLang="en-US" sz="1400">
                <a:latin typeface="Times New Roman" panose="02020603050405020304" pitchFamily="18" charset="0"/>
              </a:rPr>
              <a:pPr>
                <a:spcBef>
                  <a:spcPct val="0"/>
                </a:spcBef>
                <a:buClrTx/>
                <a:buSzTx/>
                <a:buFontTx/>
                <a:buNone/>
              </a:pPr>
              <a:t>24</a:t>
            </a:fld>
            <a:endParaRPr lang="en-US" altLang="zh-CN" sz="1400">
              <a:latin typeface="Times New Roman" panose="02020603050405020304" pitchFamily="18" charset="0"/>
            </a:endParaRPr>
          </a:p>
        </p:txBody>
      </p:sp>
      <p:sp>
        <p:nvSpPr>
          <p:cNvPr id="5" name="Title 1"/>
          <p:cNvSpPr txBox="1">
            <a:spLocks/>
          </p:cNvSpPr>
          <p:nvPr/>
        </p:nvSpPr>
        <p:spPr>
          <a:xfrm>
            <a:off x="228600" y="152400"/>
            <a:ext cx="8534400" cy="685800"/>
          </a:xfrm>
          <a:prstGeom prst="rect">
            <a:avLst/>
          </a:prstGeom>
        </p:spPr>
        <p:txBody>
          <a:bodyPr/>
          <a:lstStyle/>
          <a:p>
            <a:pPr algn="ctr" eaLnBrk="1" hangingPunct="1">
              <a:defRPr/>
            </a:pPr>
            <a:r>
              <a:rPr lang="en-US" sz="40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rPr>
              <a:t>BGC (cont’d)</a:t>
            </a:r>
            <a:endParaRPr lang="en-CA" sz="40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
        <p:nvSpPr>
          <p:cNvPr id="30724" name="Rectangle 4"/>
          <p:cNvSpPr>
            <a:spLocks noChangeArrowheads="1"/>
          </p:cNvSpPr>
          <p:nvPr/>
        </p:nvSpPr>
        <p:spPr bwMode="auto">
          <a:xfrm>
            <a:off x="2133600" y="2438400"/>
            <a:ext cx="628650" cy="609600"/>
          </a:xfrm>
          <a:prstGeom prst="rect">
            <a:avLst/>
          </a:prstGeom>
          <a:noFill/>
          <a:ln w="412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F1</a:t>
            </a:r>
          </a:p>
        </p:txBody>
      </p:sp>
      <p:sp>
        <p:nvSpPr>
          <p:cNvPr id="30725" name="Rectangle 4"/>
          <p:cNvSpPr>
            <a:spLocks noChangeArrowheads="1"/>
          </p:cNvSpPr>
          <p:nvPr/>
        </p:nvSpPr>
        <p:spPr bwMode="auto">
          <a:xfrm>
            <a:off x="2762250" y="2438400"/>
            <a:ext cx="628650" cy="609600"/>
          </a:xfrm>
          <a:prstGeom prst="rect">
            <a:avLst/>
          </a:prstGeom>
          <a:noFill/>
          <a:ln w="412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F1</a:t>
            </a:r>
          </a:p>
        </p:txBody>
      </p:sp>
      <p:sp>
        <p:nvSpPr>
          <p:cNvPr id="30726" name="Rectangle 4"/>
          <p:cNvSpPr>
            <a:spLocks noChangeArrowheads="1"/>
          </p:cNvSpPr>
          <p:nvPr/>
        </p:nvSpPr>
        <p:spPr bwMode="auto">
          <a:xfrm>
            <a:off x="3371850" y="2438400"/>
            <a:ext cx="628650" cy="609600"/>
          </a:xfrm>
          <a:prstGeom prst="rect">
            <a:avLst/>
          </a:prstGeom>
          <a:noFill/>
          <a:ln w="412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F1</a:t>
            </a:r>
          </a:p>
        </p:txBody>
      </p:sp>
      <p:sp>
        <p:nvSpPr>
          <p:cNvPr id="30727" name="Rectangle 4"/>
          <p:cNvSpPr>
            <a:spLocks noChangeArrowheads="1"/>
          </p:cNvSpPr>
          <p:nvPr/>
        </p:nvSpPr>
        <p:spPr bwMode="auto">
          <a:xfrm>
            <a:off x="4019550" y="2438400"/>
            <a:ext cx="628650" cy="609600"/>
          </a:xfrm>
          <a:prstGeom prst="rect">
            <a:avLst/>
          </a:prstGeom>
          <a:solidFill>
            <a:schemeClr val="accent1"/>
          </a:solidFill>
          <a:ln w="4127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a:t>
            </a:r>
          </a:p>
        </p:txBody>
      </p:sp>
      <p:sp>
        <p:nvSpPr>
          <p:cNvPr id="30728" name="Rectangle 4"/>
          <p:cNvSpPr>
            <a:spLocks noChangeArrowheads="1"/>
          </p:cNvSpPr>
          <p:nvPr/>
        </p:nvSpPr>
        <p:spPr bwMode="auto">
          <a:xfrm>
            <a:off x="4648200" y="2438400"/>
            <a:ext cx="628650" cy="609600"/>
          </a:xfrm>
          <a:prstGeom prst="rect">
            <a:avLst/>
          </a:prstGeom>
          <a:solidFill>
            <a:schemeClr val="accent1"/>
          </a:solidFill>
          <a:ln w="4127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a:t>
            </a:r>
          </a:p>
        </p:txBody>
      </p:sp>
      <p:sp>
        <p:nvSpPr>
          <p:cNvPr id="30729" name="Rectangle 4"/>
          <p:cNvSpPr>
            <a:spLocks noChangeArrowheads="1"/>
          </p:cNvSpPr>
          <p:nvPr/>
        </p:nvSpPr>
        <p:spPr bwMode="auto">
          <a:xfrm>
            <a:off x="5257800" y="2438400"/>
            <a:ext cx="628650" cy="609600"/>
          </a:xfrm>
          <a:prstGeom prst="rect">
            <a:avLst/>
          </a:prstGeom>
          <a:solidFill>
            <a:schemeClr val="accent1"/>
          </a:solidFill>
          <a:ln w="4127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a:t>
            </a:r>
          </a:p>
        </p:txBody>
      </p:sp>
      <p:sp>
        <p:nvSpPr>
          <p:cNvPr id="30730" name="Rectangle 4"/>
          <p:cNvSpPr>
            <a:spLocks noChangeArrowheads="1"/>
          </p:cNvSpPr>
          <p:nvPr/>
        </p:nvSpPr>
        <p:spPr bwMode="auto">
          <a:xfrm>
            <a:off x="5886450" y="2438400"/>
            <a:ext cx="628650" cy="609600"/>
          </a:xfrm>
          <a:prstGeom prst="rect">
            <a:avLst/>
          </a:prstGeom>
          <a:solidFill>
            <a:schemeClr val="accent1"/>
          </a:solidFill>
          <a:ln w="4127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a:t>
            </a:r>
          </a:p>
        </p:txBody>
      </p:sp>
      <p:sp>
        <p:nvSpPr>
          <p:cNvPr id="30731" name="Rectangle 4"/>
          <p:cNvSpPr>
            <a:spLocks noChangeArrowheads="1"/>
          </p:cNvSpPr>
          <p:nvPr/>
        </p:nvSpPr>
        <p:spPr bwMode="auto">
          <a:xfrm>
            <a:off x="6515100" y="2438400"/>
            <a:ext cx="628650" cy="609600"/>
          </a:xfrm>
          <a:prstGeom prst="rect">
            <a:avLst/>
          </a:prstGeom>
          <a:noFill/>
          <a:ln w="412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F2</a:t>
            </a:r>
          </a:p>
        </p:txBody>
      </p:sp>
      <p:sp>
        <p:nvSpPr>
          <p:cNvPr id="30732" name="Rectangle 4"/>
          <p:cNvSpPr>
            <a:spLocks noChangeArrowheads="1"/>
          </p:cNvSpPr>
          <p:nvPr/>
        </p:nvSpPr>
        <p:spPr bwMode="auto">
          <a:xfrm>
            <a:off x="7124700" y="2438400"/>
            <a:ext cx="628650" cy="609600"/>
          </a:xfrm>
          <a:prstGeom prst="rect">
            <a:avLst/>
          </a:prstGeom>
          <a:noFill/>
          <a:ln w="412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F2</a:t>
            </a:r>
          </a:p>
        </p:txBody>
      </p:sp>
      <p:cxnSp>
        <p:nvCxnSpPr>
          <p:cNvPr id="30733" name="Straight Connector 6"/>
          <p:cNvCxnSpPr>
            <a:cxnSpLocks noChangeShapeType="1"/>
          </p:cNvCxnSpPr>
          <p:nvPr/>
        </p:nvCxnSpPr>
        <p:spPr bwMode="auto">
          <a:xfrm rot="5400000">
            <a:off x="2324895" y="2170906"/>
            <a:ext cx="379412" cy="3175"/>
          </a:xfrm>
          <a:prstGeom prst="line">
            <a:avLst/>
          </a:prstGeom>
          <a:noFill/>
          <a:ln w="66675" algn="ctr">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21" name="Rectangle 20"/>
          <p:cNvSpPr>
            <a:spLocks noChangeArrowheads="1"/>
          </p:cNvSpPr>
          <p:nvPr/>
        </p:nvSpPr>
        <p:spPr bwMode="auto">
          <a:xfrm>
            <a:off x="1676400" y="1219200"/>
            <a:ext cx="1828800" cy="760413"/>
          </a:xfrm>
          <a:prstGeom prst="rect">
            <a:avLst/>
          </a:prstGeom>
          <a:noFill/>
          <a:ln w="9525">
            <a:noFill/>
            <a:miter lim="800000"/>
            <a:headEnd/>
            <a:tailEnd/>
          </a:ln>
        </p:spPr>
        <p:txBody>
          <a:bodyPr anchor="ctr"/>
          <a:lstStyle/>
          <a:p>
            <a:pPr algn="ctr">
              <a:spcBef>
                <a:spcPct val="20000"/>
              </a:spcBef>
              <a:buClr>
                <a:schemeClr val="accent2"/>
              </a:buClr>
              <a:buSzPct val="85000"/>
              <a:buFont typeface="ZapfDingbats" pitchFamily="82" charset="2"/>
              <a:buNone/>
              <a:defRPr/>
            </a:pPr>
            <a:r>
              <a:rPr lang="en-US" sz="2800" b="1" dirty="0">
                <a:effectLst>
                  <a:outerShdw blurRad="38100" dist="38100" dir="2700000" algn="tl">
                    <a:srgbClr val="000000">
                      <a:alpha val="43137"/>
                    </a:srgbClr>
                  </a:outerShdw>
                </a:effectLst>
                <a:latin typeface="Times New Roman" pitchFamily="18" charset="0"/>
                <a:cs typeface="Times New Roman" pitchFamily="18" charset="0"/>
              </a:rPr>
              <a:t>File header</a:t>
            </a:r>
            <a:endPar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23" name="Rectangle 22"/>
          <p:cNvSpPr>
            <a:spLocks noChangeArrowheads="1"/>
          </p:cNvSpPr>
          <p:nvPr/>
        </p:nvSpPr>
        <p:spPr bwMode="auto">
          <a:xfrm>
            <a:off x="6477000" y="1066800"/>
            <a:ext cx="1828800" cy="760413"/>
          </a:xfrm>
          <a:prstGeom prst="rect">
            <a:avLst/>
          </a:prstGeom>
          <a:noFill/>
          <a:ln w="9525">
            <a:noFill/>
            <a:miter lim="800000"/>
            <a:headEnd/>
            <a:tailEnd/>
          </a:ln>
        </p:spPr>
        <p:txBody>
          <a:bodyPr anchor="ctr"/>
          <a:lstStyle/>
          <a:p>
            <a:pPr algn="ctr">
              <a:spcBef>
                <a:spcPct val="20000"/>
              </a:spcBef>
              <a:buClr>
                <a:schemeClr val="accent2"/>
              </a:buClr>
              <a:buSzPct val="85000"/>
              <a:buFont typeface="ZapfDingbats" pitchFamily="82" charset="2"/>
              <a:buNone/>
              <a:defRPr/>
            </a:pPr>
            <a:r>
              <a:rPr lang="en-US" sz="2800" b="1" dirty="0">
                <a:effectLst>
                  <a:outerShdw blurRad="38100" dist="38100" dir="2700000" algn="tl">
                    <a:srgbClr val="000000">
                      <a:alpha val="43137"/>
                    </a:srgbClr>
                  </a:outerShdw>
                </a:effectLst>
                <a:latin typeface="Times New Roman" pitchFamily="18" charset="0"/>
                <a:cs typeface="Times New Roman" pitchFamily="18" charset="0"/>
              </a:rPr>
              <a:t>File footer</a:t>
            </a:r>
            <a:endPar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cxnSp>
        <p:nvCxnSpPr>
          <p:cNvPr id="30736" name="Straight Connector 6"/>
          <p:cNvCxnSpPr>
            <a:cxnSpLocks noChangeShapeType="1"/>
          </p:cNvCxnSpPr>
          <p:nvPr/>
        </p:nvCxnSpPr>
        <p:spPr bwMode="auto">
          <a:xfrm rot="16200000" flipH="1">
            <a:off x="7200107" y="2170906"/>
            <a:ext cx="381000" cy="1587"/>
          </a:xfrm>
          <a:prstGeom prst="line">
            <a:avLst/>
          </a:prstGeom>
          <a:noFill/>
          <a:ln w="66675" algn="ctr">
            <a:solidFill>
              <a:srgbClr val="FF0000"/>
            </a:solidFill>
            <a:round/>
            <a:headEnd/>
            <a:tailEnd type="triangle" w="med" len="med"/>
          </a:ln>
          <a:extLst>
            <a:ext uri="{909E8E84-426E-40DD-AFC4-6F175D3DCCD1}">
              <a14:hiddenFill xmlns:a14="http://schemas.microsoft.com/office/drawing/2010/main">
                <a:noFill/>
              </a14:hiddenFill>
            </a:ext>
          </a:extLst>
        </p:spPr>
      </p:cxnSp>
      <p:pic>
        <p:nvPicPr>
          <p:cNvPr id="30737" name="Picture 2" descr="http://195.154.158.1/uk/gap/ga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8"/>
            <a:ext cx="1293813" cy="129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ctangle 23"/>
          <p:cNvSpPr>
            <a:spLocks noChangeArrowheads="1"/>
          </p:cNvSpPr>
          <p:nvPr/>
        </p:nvSpPr>
        <p:spPr bwMode="auto">
          <a:xfrm>
            <a:off x="1219200" y="1588"/>
            <a:ext cx="1238250" cy="760412"/>
          </a:xfrm>
          <a:prstGeom prst="rect">
            <a:avLst/>
          </a:prstGeom>
          <a:noFill/>
          <a:ln w="9525">
            <a:noFill/>
            <a:miter lim="800000"/>
            <a:headEnd/>
            <a:tailEnd/>
          </a:ln>
        </p:spPr>
        <p:txBody>
          <a:bodyPr anchor="ctr"/>
          <a:lstStyle/>
          <a:p>
            <a:pPr algn="ctr">
              <a:spcBef>
                <a:spcPct val="20000"/>
              </a:spcBef>
              <a:buClr>
                <a:schemeClr val="accent2"/>
              </a:buClr>
              <a:buSzPct val="85000"/>
              <a:buFont typeface="ZapfDingbats" pitchFamily="82" charset="2"/>
              <a:buNone/>
              <a:defRPr/>
            </a:pPr>
            <a:r>
              <a:rPr lang="en-US" sz="2800" b="1" dirty="0">
                <a:effectLst>
                  <a:outerShdw blurRad="38100" dist="38100" dir="2700000" algn="tl">
                    <a:srgbClr val="000000">
                      <a:alpha val="43137"/>
                    </a:srgbClr>
                  </a:outerShdw>
                </a:effectLst>
              </a:rPr>
              <a:t>=4</a:t>
            </a:r>
            <a:endParaRPr lang="en-US" sz="2800" b="1" dirty="0">
              <a:solidFill>
                <a:schemeClr val="accent2"/>
              </a:solidFill>
              <a:effectLst>
                <a:outerShdw blurRad="38100" dist="38100" dir="2700000" algn="tl">
                  <a:srgbClr val="000000">
                    <a:alpha val="43137"/>
                  </a:srgbClr>
                </a:outerShdw>
              </a:effectLst>
            </a:endParaRPr>
          </a:p>
        </p:txBody>
      </p:sp>
      <p:sp>
        <p:nvSpPr>
          <p:cNvPr id="30739" name="Rectangle 4"/>
          <p:cNvSpPr>
            <a:spLocks noChangeArrowheads="1"/>
          </p:cNvSpPr>
          <p:nvPr/>
        </p:nvSpPr>
        <p:spPr bwMode="auto">
          <a:xfrm>
            <a:off x="2743200" y="3048000"/>
            <a:ext cx="628650" cy="609600"/>
          </a:xfrm>
          <a:prstGeom prst="rect">
            <a:avLst/>
          </a:prstGeom>
          <a:solidFill>
            <a:srgbClr val="FF0000"/>
          </a:solidFill>
          <a:ln w="4127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G</a:t>
            </a:r>
          </a:p>
        </p:txBody>
      </p:sp>
      <p:sp>
        <p:nvSpPr>
          <p:cNvPr id="30740" name="Rectangle 4"/>
          <p:cNvSpPr>
            <a:spLocks noChangeArrowheads="1"/>
          </p:cNvSpPr>
          <p:nvPr/>
        </p:nvSpPr>
        <p:spPr bwMode="auto">
          <a:xfrm>
            <a:off x="3352800" y="3048000"/>
            <a:ext cx="628650" cy="609600"/>
          </a:xfrm>
          <a:prstGeom prst="rect">
            <a:avLst/>
          </a:prstGeom>
          <a:solidFill>
            <a:srgbClr val="FF0000"/>
          </a:solidFill>
          <a:ln w="4127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G</a:t>
            </a:r>
          </a:p>
        </p:txBody>
      </p:sp>
      <p:sp>
        <p:nvSpPr>
          <p:cNvPr id="30741" name="Rectangle 4"/>
          <p:cNvSpPr>
            <a:spLocks noChangeArrowheads="1"/>
          </p:cNvSpPr>
          <p:nvPr/>
        </p:nvSpPr>
        <p:spPr bwMode="auto">
          <a:xfrm>
            <a:off x="4019550" y="3048000"/>
            <a:ext cx="628650" cy="609600"/>
          </a:xfrm>
          <a:prstGeom prst="rect">
            <a:avLst/>
          </a:prstGeom>
          <a:solidFill>
            <a:srgbClr val="FF0000"/>
          </a:solidFill>
          <a:ln w="4127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G</a:t>
            </a:r>
          </a:p>
        </p:txBody>
      </p:sp>
      <p:sp>
        <p:nvSpPr>
          <p:cNvPr id="30742" name="Rectangle 4"/>
          <p:cNvSpPr>
            <a:spLocks noChangeArrowheads="1"/>
          </p:cNvSpPr>
          <p:nvPr/>
        </p:nvSpPr>
        <p:spPr bwMode="auto">
          <a:xfrm>
            <a:off x="4648200" y="3048000"/>
            <a:ext cx="628650" cy="609600"/>
          </a:xfrm>
          <a:prstGeom prst="rect">
            <a:avLst/>
          </a:prstGeom>
          <a:solidFill>
            <a:srgbClr val="FF0000"/>
          </a:solidFill>
          <a:ln w="4127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G</a:t>
            </a:r>
          </a:p>
        </p:txBody>
      </p:sp>
      <p:sp>
        <p:nvSpPr>
          <p:cNvPr id="39" name="Rectangle 38"/>
          <p:cNvSpPr>
            <a:spLocks noChangeArrowheads="1"/>
          </p:cNvSpPr>
          <p:nvPr/>
        </p:nvSpPr>
        <p:spPr bwMode="auto">
          <a:xfrm>
            <a:off x="381000" y="3200400"/>
            <a:ext cx="1066800" cy="381000"/>
          </a:xfrm>
          <a:prstGeom prst="rect">
            <a:avLst/>
          </a:prstGeom>
          <a:noFill/>
          <a:ln w="9525">
            <a:noFill/>
            <a:miter lim="800000"/>
            <a:headEnd/>
            <a:tailEnd/>
          </a:ln>
        </p:spPr>
        <p:txBody>
          <a:bodyPr anchor="ctr"/>
          <a:lstStyle/>
          <a:p>
            <a:pPr algn="ctr">
              <a:spcBef>
                <a:spcPct val="20000"/>
              </a:spcBef>
              <a:buClr>
                <a:schemeClr val="accent2"/>
              </a:buClr>
              <a:buSzPct val="85000"/>
              <a:buFont typeface="ZapfDingbats" pitchFamily="82" charset="2"/>
              <a:buNone/>
              <a:defRPr/>
            </a:pPr>
            <a:r>
              <a:rPr lang="en-US" sz="2000" b="1" dirty="0">
                <a:effectLst>
                  <a:outerShdw blurRad="38100" dist="38100" dir="2700000" algn="tl">
                    <a:srgbClr val="000000">
                      <a:alpha val="43137"/>
                    </a:srgbClr>
                  </a:outerShdw>
                </a:effectLst>
              </a:rPr>
              <a:t>Step 1</a:t>
            </a:r>
            <a:endParaRPr lang="en-US" sz="2000" b="1" dirty="0">
              <a:solidFill>
                <a:schemeClr val="accent2"/>
              </a:solidFill>
              <a:effectLst>
                <a:outerShdw blurRad="38100" dist="38100" dir="2700000" algn="tl">
                  <a:srgbClr val="000000">
                    <a:alpha val="43137"/>
                  </a:srgbClr>
                </a:outerShdw>
              </a:effectLst>
            </a:endParaRPr>
          </a:p>
        </p:txBody>
      </p:sp>
      <p:sp>
        <p:nvSpPr>
          <p:cNvPr id="40" name="Rectangle 39"/>
          <p:cNvSpPr>
            <a:spLocks noChangeArrowheads="1"/>
          </p:cNvSpPr>
          <p:nvPr/>
        </p:nvSpPr>
        <p:spPr bwMode="auto">
          <a:xfrm>
            <a:off x="685800" y="3886200"/>
            <a:ext cx="1066800" cy="381000"/>
          </a:xfrm>
          <a:prstGeom prst="rect">
            <a:avLst/>
          </a:prstGeom>
          <a:noFill/>
          <a:ln w="9525">
            <a:noFill/>
            <a:miter lim="800000"/>
            <a:headEnd/>
            <a:tailEnd/>
          </a:ln>
        </p:spPr>
        <p:txBody>
          <a:bodyPr anchor="ctr"/>
          <a:lstStyle/>
          <a:p>
            <a:pPr algn="ctr">
              <a:spcBef>
                <a:spcPct val="20000"/>
              </a:spcBef>
              <a:buClr>
                <a:schemeClr val="accent2"/>
              </a:buClr>
              <a:buSzPct val="85000"/>
              <a:buFont typeface="ZapfDingbats" pitchFamily="82" charset="2"/>
              <a:buNone/>
              <a:defRPr/>
            </a:pPr>
            <a:r>
              <a:rPr lang="en-US" sz="2000" b="1" dirty="0">
                <a:effectLst>
                  <a:outerShdw blurRad="38100" dist="38100" dir="2700000" algn="tl">
                    <a:srgbClr val="000000">
                      <a:alpha val="43137"/>
                    </a:srgbClr>
                  </a:outerShdw>
                </a:effectLst>
              </a:rPr>
              <a:t>Step 2</a:t>
            </a:r>
            <a:endParaRPr lang="en-US" sz="2000" b="1" dirty="0">
              <a:solidFill>
                <a:schemeClr val="accent2"/>
              </a:solidFill>
              <a:effectLst>
                <a:outerShdw blurRad="38100" dist="38100" dir="2700000" algn="tl">
                  <a:srgbClr val="000000">
                    <a:alpha val="43137"/>
                  </a:srgbClr>
                </a:outerShdw>
              </a:effectLst>
            </a:endParaRPr>
          </a:p>
        </p:txBody>
      </p:sp>
      <p:sp>
        <p:nvSpPr>
          <p:cNvPr id="41" name="Rectangle 40"/>
          <p:cNvSpPr>
            <a:spLocks noChangeArrowheads="1"/>
          </p:cNvSpPr>
          <p:nvPr/>
        </p:nvSpPr>
        <p:spPr bwMode="auto">
          <a:xfrm>
            <a:off x="1143000" y="4495800"/>
            <a:ext cx="1066800" cy="381000"/>
          </a:xfrm>
          <a:prstGeom prst="rect">
            <a:avLst/>
          </a:prstGeom>
          <a:noFill/>
          <a:ln w="9525">
            <a:noFill/>
            <a:miter lim="800000"/>
            <a:headEnd/>
            <a:tailEnd/>
          </a:ln>
        </p:spPr>
        <p:txBody>
          <a:bodyPr anchor="ctr"/>
          <a:lstStyle/>
          <a:p>
            <a:pPr algn="ctr">
              <a:spcBef>
                <a:spcPct val="20000"/>
              </a:spcBef>
              <a:buClr>
                <a:schemeClr val="accent2"/>
              </a:buClr>
              <a:buSzPct val="85000"/>
              <a:buFont typeface="ZapfDingbats" pitchFamily="82" charset="2"/>
              <a:buNone/>
              <a:defRPr/>
            </a:pPr>
            <a:r>
              <a:rPr lang="en-US" sz="2000" b="1" dirty="0">
                <a:effectLst>
                  <a:outerShdw blurRad="38100" dist="38100" dir="2700000" algn="tl">
                    <a:srgbClr val="000000">
                      <a:alpha val="43137"/>
                    </a:srgbClr>
                  </a:outerShdw>
                </a:effectLst>
              </a:rPr>
              <a:t>Step 3</a:t>
            </a:r>
            <a:endParaRPr lang="en-US" sz="2000" b="1" dirty="0">
              <a:solidFill>
                <a:schemeClr val="accent2"/>
              </a:solidFill>
              <a:effectLst>
                <a:outerShdw blurRad="38100" dist="38100" dir="2700000" algn="tl">
                  <a:srgbClr val="000000">
                    <a:alpha val="43137"/>
                  </a:srgbClr>
                </a:outerShdw>
              </a:effectLst>
            </a:endParaRPr>
          </a:p>
        </p:txBody>
      </p:sp>
      <p:sp>
        <p:nvSpPr>
          <p:cNvPr id="30746" name="Rectangle 4"/>
          <p:cNvSpPr>
            <a:spLocks noChangeArrowheads="1"/>
          </p:cNvSpPr>
          <p:nvPr/>
        </p:nvSpPr>
        <p:spPr bwMode="auto">
          <a:xfrm>
            <a:off x="3352800" y="3657600"/>
            <a:ext cx="628650" cy="609600"/>
          </a:xfrm>
          <a:prstGeom prst="rect">
            <a:avLst/>
          </a:prstGeom>
          <a:solidFill>
            <a:srgbClr val="FF0000"/>
          </a:solidFill>
          <a:ln w="4127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G</a:t>
            </a:r>
          </a:p>
        </p:txBody>
      </p:sp>
      <p:sp>
        <p:nvSpPr>
          <p:cNvPr id="30747" name="Rectangle 4"/>
          <p:cNvSpPr>
            <a:spLocks noChangeArrowheads="1"/>
          </p:cNvSpPr>
          <p:nvPr/>
        </p:nvSpPr>
        <p:spPr bwMode="auto">
          <a:xfrm>
            <a:off x="3962400" y="3657600"/>
            <a:ext cx="628650" cy="609600"/>
          </a:xfrm>
          <a:prstGeom prst="rect">
            <a:avLst/>
          </a:prstGeom>
          <a:solidFill>
            <a:srgbClr val="FF0000"/>
          </a:solidFill>
          <a:ln w="4127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G</a:t>
            </a:r>
          </a:p>
        </p:txBody>
      </p:sp>
      <p:sp>
        <p:nvSpPr>
          <p:cNvPr id="30748" name="Rectangle 4"/>
          <p:cNvSpPr>
            <a:spLocks noChangeArrowheads="1"/>
          </p:cNvSpPr>
          <p:nvPr/>
        </p:nvSpPr>
        <p:spPr bwMode="auto">
          <a:xfrm>
            <a:off x="4629150" y="3657600"/>
            <a:ext cx="628650" cy="609600"/>
          </a:xfrm>
          <a:prstGeom prst="rect">
            <a:avLst/>
          </a:prstGeom>
          <a:solidFill>
            <a:srgbClr val="FF0000"/>
          </a:solidFill>
          <a:ln w="4127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G</a:t>
            </a:r>
          </a:p>
        </p:txBody>
      </p:sp>
      <p:sp>
        <p:nvSpPr>
          <p:cNvPr id="30749" name="Rectangle 4"/>
          <p:cNvSpPr>
            <a:spLocks noChangeArrowheads="1"/>
          </p:cNvSpPr>
          <p:nvPr/>
        </p:nvSpPr>
        <p:spPr bwMode="auto">
          <a:xfrm>
            <a:off x="5257800" y="3657600"/>
            <a:ext cx="628650" cy="609600"/>
          </a:xfrm>
          <a:prstGeom prst="rect">
            <a:avLst/>
          </a:prstGeom>
          <a:solidFill>
            <a:srgbClr val="FF0000"/>
          </a:solidFill>
          <a:ln w="4127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G</a:t>
            </a:r>
          </a:p>
        </p:txBody>
      </p:sp>
      <p:sp>
        <p:nvSpPr>
          <p:cNvPr id="30750" name="Rectangle 4"/>
          <p:cNvSpPr>
            <a:spLocks noChangeArrowheads="1"/>
          </p:cNvSpPr>
          <p:nvPr/>
        </p:nvSpPr>
        <p:spPr bwMode="auto">
          <a:xfrm>
            <a:off x="3962400" y="4267200"/>
            <a:ext cx="628650" cy="609600"/>
          </a:xfrm>
          <a:prstGeom prst="rect">
            <a:avLst/>
          </a:prstGeom>
          <a:solidFill>
            <a:srgbClr val="FF0000"/>
          </a:solidFill>
          <a:ln w="4127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G</a:t>
            </a:r>
          </a:p>
        </p:txBody>
      </p:sp>
      <p:sp>
        <p:nvSpPr>
          <p:cNvPr id="30751" name="Rectangle 4"/>
          <p:cNvSpPr>
            <a:spLocks noChangeArrowheads="1"/>
          </p:cNvSpPr>
          <p:nvPr/>
        </p:nvSpPr>
        <p:spPr bwMode="auto">
          <a:xfrm>
            <a:off x="4572000" y="4267200"/>
            <a:ext cx="628650" cy="609600"/>
          </a:xfrm>
          <a:prstGeom prst="rect">
            <a:avLst/>
          </a:prstGeom>
          <a:solidFill>
            <a:srgbClr val="FF0000"/>
          </a:solidFill>
          <a:ln w="4127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G</a:t>
            </a:r>
          </a:p>
        </p:txBody>
      </p:sp>
      <p:sp>
        <p:nvSpPr>
          <p:cNvPr id="30752" name="Rectangle 4"/>
          <p:cNvSpPr>
            <a:spLocks noChangeArrowheads="1"/>
          </p:cNvSpPr>
          <p:nvPr/>
        </p:nvSpPr>
        <p:spPr bwMode="auto">
          <a:xfrm>
            <a:off x="5238750" y="4267200"/>
            <a:ext cx="628650" cy="609600"/>
          </a:xfrm>
          <a:prstGeom prst="rect">
            <a:avLst/>
          </a:prstGeom>
          <a:solidFill>
            <a:srgbClr val="FF0000"/>
          </a:solidFill>
          <a:ln w="4127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G</a:t>
            </a:r>
          </a:p>
        </p:txBody>
      </p:sp>
      <p:sp>
        <p:nvSpPr>
          <p:cNvPr id="30753" name="Rectangle 4"/>
          <p:cNvSpPr>
            <a:spLocks noChangeArrowheads="1"/>
          </p:cNvSpPr>
          <p:nvPr/>
        </p:nvSpPr>
        <p:spPr bwMode="auto">
          <a:xfrm>
            <a:off x="5867400" y="4267200"/>
            <a:ext cx="628650" cy="609600"/>
          </a:xfrm>
          <a:prstGeom prst="rect">
            <a:avLst/>
          </a:prstGeom>
          <a:solidFill>
            <a:srgbClr val="FF0000"/>
          </a:solidFill>
          <a:ln w="4127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G</a:t>
            </a:r>
          </a:p>
        </p:txBody>
      </p:sp>
      <p:pic>
        <p:nvPicPr>
          <p:cNvPr id="98306" name="Picture 2" descr="http://www.tigergamingbingo.com/wp-content/uploads/2011/02/bingo-games.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88275" y="4267200"/>
            <a:ext cx="83185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47"/>
          <p:cNvGrpSpPr>
            <a:grpSpLocks/>
          </p:cNvGrpSpPr>
          <p:nvPr/>
        </p:nvGrpSpPr>
        <p:grpSpPr bwMode="auto">
          <a:xfrm>
            <a:off x="3524250" y="5715000"/>
            <a:ext cx="3105150" cy="609600"/>
            <a:chOff x="3524250" y="5715000"/>
            <a:chExt cx="3105150" cy="609600"/>
          </a:xfrm>
        </p:grpSpPr>
        <p:sp>
          <p:nvSpPr>
            <p:cNvPr id="30756" name="Rectangle 4"/>
            <p:cNvSpPr>
              <a:spLocks noChangeArrowheads="1"/>
            </p:cNvSpPr>
            <p:nvPr/>
          </p:nvSpPr>
          <p:spPr bwMode="auto">
            <a:xfrm>
              <a:off x="3524250" y="5715000"/>
              <a:ext cx="628650" cy="609600"/>
            </a:xfrm>
            <a:prstGeom prst="rect">
              <a:avLst/>
            </a:prstGeom>
            <a:noFill/>
            <a:ln w="412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F1</a:t>
              </a:r>
            </a:p>
          </p:txBody>
        </p:sp>
        <p:sp>
          <p:nvSpPr>
            <p:cNvPr id="30757" name="Rectangle 4"/>
            <p:cNvSpPr>
              <a:spLocks noChangeArrowheads="1"/>
            </p:cNvSpPr>
            <p:nvPr/>
          </p:nvSpPr>
          <p:spPr bwMode="auto">
            <a:xfrm>
              <a:off x="4152900" y="5715000"/>
              <a:ext cx="628650" cy="609600"/>
            </a:xfrm>
            <a:prstGeom prst="rect">
              <a:avLst/>
            </a:prstGeom>
            <a:noFill/>
            <a:ln w="412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F1</a:t>
              </a:r>
            </a:p>
          </p:txBody>
        </p:sp>
        <p:sp>
          <p:nvSpPr>
            <p:cNvPr id="30758" name="Rectangle 4"/>
            <p:cNvSpPr>
              <a:spLocks noChangeArrowheads="1"/>
            </p:cNvSpPr>
            <p:nvPr/>
          </p:nvSpPr>
          <p:spPr bwMode="auto">
            <a:xfrm>
              <a:off x="4762500" y="5715000"/>
              <a:ext cx="628650" cy="609600"/>
            </a:xfrm>
            <a:prstGeom prst="rect">
              <a:avLst/>
            </a:prstGeom>
            <a:noFill/>
            <a:ln w="412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F1</a:t>
              </a:r>
            </a:p>
          </p:txBody>
        </p:sp>
        <p:sp>
          <p:nvSpPr>
            <p:cNvPr id="30759" name="Rectangle 4"/>
            <p:cNvSpPr>
              <a:spLocks noChangeArrowheads="1"/>
            </p:cNvSpPr>
            <p:nvPr/>
          </p:nvSpPr>
          <p:spPr bwMode="auto">
            <a:xfrm>
              <a:off x="5391150" y="5715000"/>
              <a:ext cx="628650" cy="609600"/>
            </a:xfrm>
            <a:prstGeom prst="rect">
              <a:avLst/>
            </a:prstGeom>
            <a:noFill/>
            <a:ln w="412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F2</a:t>
              </a:r>
            </a:p>
          </p:txBody>
        </p:sp>
        <p:sp>
          <p:nvSpPr>
            <p:cNvPr id="30760" name="Rectangle 4"/>
            <p:cNvSpPr>
              <a:spLocks noChangeArrowheads="1"/>
            </p:cNvSpPr>
            <p:nvPr/>
          </p:nvSpPr>
          <p:spPr bwMode="auto">
            <a:xfrm>
              <a:off x="6000750" y="5715000"/>
              <a:ext cx="628650" cy="609600"/>
            </a:xfrm>
            <a:prstGeom prst="rect">
              <a:avLst/>
            </a:prstGeom>
            <a:noFill/>
            <a:ln w="412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a:t>F2</a:t>
              </a:r>
            </a:p>
          </p:txBody>
        </p:sp>
        <p:sp>
          <p:nvSpPr>
            <p:cNvPr id="30761" name="Rectangle 4"/>
            <p:cNvSpPr>
              <a:spLocks noChangeArrowheads="1"/>
            </p:cNvSpPr>
            <p:nvPr/>
          </p:nvSpPr>
          <p:spPr bwMode="auto">
            <a:xfrm>
              <a:off x="3524250" y="5715000"/>
              <a:ext cx="3105150" cy="609600"/>
            </a:xfrm>
            <a:prstGeom prst="rect">
              <a:avLst/>
            </a:prstGeom>
            <a:noFill/>
            <a:ln w="793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ClrTx/>
                <a:buSzTx/>
                <a:buFontTx/>
                <a:buNone/>
              </a:pPr>
              <a:endParaRPr lang="en-US" altLang="en-US" sz="1800"/>
            </a:p>
          </p:txBody>
        </p:sp>
      </p:grpSp>
    </p:spTree>
    <p:extLst>
      <p:ext uri="{BB962C8B-B14F-4D97-AF65-F5344CB8AC3E}">
        <p14:creationId xmlns:p14="http://schemas.microsoft.com/office/powerpoint/2010/main" val="12400375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98306"/>
                                        </p:tgtEl>
                                        <p:attrNameLst>
                                          <p:attrName>style.visibility</p:attrName>
                                        </p:attrNameLst>
                                      </p:cBhvr>
                                      <p:to>
                                        <p:strVal val="visible"/>
                                      </p:to>
                                    </p:set>
                                    <p:animEffect transition="in" filter="checkerboard(across)">
                                      <p:cBhvr>
                                        <p:cTn id="12" dur="500"/>
                                        <p:tgtEl>
                                          <p:spTgt spid="98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77C9E6-EA25-4EF2-8F3E-75E4E3446267}"/>
              </a:ext>
            </a:extLst>
          </p:cNvPr>
          <p:cNvSpPr>
            <a:spLocks noGrp="1"/>
          </p:cNvSpPr>
          <p:nvPr>
            <p:ph type="sldNum" sz="quarter" idx="12"/>
          </p:nvPr>
        </p:nvSpPr>
        <p:spPr/>
        <p:txBody>
          <a:bodyPr/>
          <a:lstStyle/>
          <a:p>
            <a:pPr>
              <a:defRPr/>
            </a:pPr>
            <a:fld id="{FCC5876B-A3BC-48BF-9710-C9C11EEB7A36}" type="slidenum">
              <a:rPr lang="zh-CN" altLang="en-US" smtClean="0"/>
              <a:pPr>
                <a:defRPr/>
              </a:pPr>
              <a:t>25</a:t>
            </a:fld>
            <a:endParaRPr lang="en-US" altLang="zh-CN"/>
          </a:p>
        </p:txBody>
      </p:sp>
      <p:pic>
        <p:nvPicPr>
          <p:cNvPr id="3074" name="Picture 2" descr="Image result for binggo">
            <a:extLst>
              <a:ext uri="{FF2B5EF4-FFF2-40B4-BE49-F238E27FC236}">
                <a16:creationId xmlns:a16="http://schemas.microsoft.com/office/drawing/2014/main" id="{34052458-9EFD-4472-81BF-378786DD13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28600"/>
            <a:ext cx="1598080" cy="138588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BD2C9BDD-945A-4E98-BA7D-D61539DED529}"/>
              </a:ext>
            </a:extLst>
          </p:cNvPr>
          <p:cNvSpPr txBox="1">
            <a:spLocks/>
          </p:cNvSpPr>
          <p:nvPr/>
        </p:nvSpPr>
        <p:spPr>
          <a:xfrm>
            <a:off x="207522" y="1738601"/>
            <a:ext cx="8784077" cy="2528599"/>
          </a:xfrm>
          <a:prstGeom prst="rect">
            <a:avLst/>
          </a:prstGeom>
        </p:spPr>
        <p:txBody>
          <a:bodyPr/>
          <a:lstStyle/>
          <a:p>
            <a:pPr algn="ctr" eaLnBrk="1" hangingPunct="1">
              <a:defRPr/>
            </a:pPr>
            <a:r>
              <a:rPr lang="en-US" sz="40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rPr>
              <a:t>We convert (</a:t>
            </a:r>
            <a:r>
              <a:rPr lang="en-US" sz="4000" b="1" u="sng"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rPr>
              <a:t>formulate</a:t>
            </a:r>
            <a:r>
              <a:rPr lang="en-US" sz="40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rPr>
              <a:t>) a real world problem - Carving Fragmented Files into a research problem (Particularly can be solved using algorithms)</a:t>
            </a:r>
            <a:endParaRPr lang="en-CA" sz="4000" b="1" kern="0" dirty="0">
              <a:solidFill>
                <a:schemeClr val="accent2"/>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
        <p:nvSpPr>
          <p:cNvPr id="5" name="Cloud Callout 7">
            <a:extLst>
              <a:ext uri="{FF2B5EF4-FFF2-40B4-BE49-F238E27FC236}">
                <a16:creationId xmlns:a16="http://schemas.microsoft.com/office/drawing/2014/main" id="{E0DD9569-6BA8-4497-9AB1-14056C83DA28}"/>
              </a:ext>
            </a:extLst>
          </p:cNvPr>
          <p:cNvSpPr/>
          <p:nvPr/>
        </p:nvSpPr>
        <p:spPr bwMode="auto">
          <a:xfrm>
            <a:off x="1322960" y="4267200"/>
            <a:ext cx="6553200" cy="1452384"/>
          </a:xfrm>
          <a:prstGeom prst="cloudCallout">
            <a:avLst>
              <a:gd name="adj1" fmla="val -42963"/>
              <a:gd name="adj2" fmla="val 63464"/>
            </a:avLst>
          </a:prstGeom>
          <a:noFill/>
          <a:ln w="41275" cap="flat" cmpd="sng" algn="ctr">
            <a:solidFill>
              <a:srgbClr val="FF0000"/>
            </a:solidFill>
            <a:prstDash val="solid"/>
            <a:round/>
            <a:headEnd type="none" w="med" len="med"/>
            <a:tailEnd type="none" w="med" len="med"/>
          </a:ln>
          <a:effectLst/>
        </p:spPr>
        <p:txBody>
          <a:bodyPr wrap="square">
            <a:spAutoFit/>
          </a:bodyPr>
          <a:lstStyle/>
          <a:p>
            <a:pPr algn="ctr">
              <a:defRPr/>
            </a:pPr>
            <a:r>
              <a:rPr lang="en-US" sz="2800" b="1" dirty="0">
                <a:solidFill>
                  <a:srgbClr val="FF0000"/>
                </a:solidFill>
                <a:effectLst>
                  <a:outerShdw blurRad="38100" dist="38100" dir="2700000" algn="tl">
                    <a:srgbClr val="000000">
                      <a:alpha val="43137"/>
                    </a:srgbClr>
                  </a:outerShdw>
                </a:effectLst>
              </a:rPr>
              <a:t>We solve it  in a Computer Science way</a:t>
            </a:r>
            <a:r>
              <a:rPr lang="en-CA" sz="2800" b="1" dirty="0">
                <a:solidFill>
                  <a:srgbClr val="FF0000"/>
                </a:solidFill>
                <a:effectLst>
                  <a:outerShdw blurRad="38100" dist="38100" dir="2700000" algn="tl">
                    <a:srgbClr val="000000">
                      <a:alpha val="43137"/>
                    </a:srgbClr>
                  </a:outerShdw>
                </a:effectLst>
              </a:rPr>
              <a:t>!</a:t>
            </a:r>
            <a:endParaRPr lang="en-US" sz="2800" b="1" dirty="0">
              <a:solidFill>
                <a:srgbClr val="FF0000"/>
              </a:solidFill>
              <a:effectLst>
                <a:outerShdw blurRad="38100" dist="38100" dir="2700000" algn="tl">
                  <a:srgbClr val="000000">
                    <a:alpha val="43137"/>
                  </a:srgbClr>
                </a:outerShdw>
              </a:effectLst>
            </a:endParaRPr>
          </a:p>
        </p:txBody>
      </p:sp>
      <p:pic>
        <p:nvPicPr>
          <p:cNvPr id="6" name="Picture 4" descr="http://www.gliciousliving.com/wp-content/uploads/2013/08/OK-happy-face_full.jpeg">
            <a:extLst>
              <a:ext uri="{FF2B5EF4-FFF2-40B4-BE49-F238E27FC236}">
                <a16:creationId xmlns:a16="http://schemas.microsoft.com/office/drawing/2014/main" id="{2D7E8E2E-46DB-418B-8A1A-3683ED60089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5494569"/>
            <a:ext cx="1409328" cy="1211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968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5"/>
          <p:cNvSpPr>
            <a:spLocks noGrp="1"/>
          </p:cNvSpPr>
          <p:nvPr>
            <p:ph type="sldNum" sz="quarter" idx="12"/>
          </p:nvPr>
        </p:nvSpPr>
        <p:spPr>
          <a:xfrm>
            <a:off x="8512175" y="6350000"/>
            <a:ext cx="4572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fld id="{4DD05369-76B4-4877-8047-3EEC4B778CA4}" type="slidenum">
              <a:rPr lang="en-US" altLang="en-US" sz="1400">
                <a:latin typeface="Times New Roman" panose="02020603050405020304" pitchFamily="18" charset="0"/>
              </a:rPr>
              <a:pPr>
                <a:spcBef>
                  <a:spcPct val="0"/>
                </a:spcBef>
                <a:buClrTx/>
                <a:buSzTx/>
                <a:buFontTx/>
                <a:buNone/>
              </a:pPr>
              <a:t>26</a:t>
            </a:fld>
            <a:endParaRPr lang="en-US" altLang="en-US" sz="1400">
              <a:latin typeface="Times New Roman" panose="02020603050405020304" pitchFamily="18" charset="0"/>
            </a:endParaRPr>
          </a:p>
        </p:txBody>
      </p:sp>
      <p:pic>
        <p:nvPicPr>
          <p:cNvPr id="33795" name="Picture 2" descr="http://www.greatday.com/motivate/images/challen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7050" y="1828800"/>
            <a:ext cx="26670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3"/>
          <p:cNvSpPr txBox="1">
            <a:spLocks/>
          </p:cNvSpPr>
          <p:nvPr/>
        </p:nvSpPr>
        <p:spPr>
          <a:xfrm>
            <a:off x="1143000" y="4800600"/>
            <a:ext cx="6324600" cy="1219200"/>
          </a:xfrm>
          <a:prstGeom prst="rect">
            <a:avLst/>
          </a:prstGeom>
        </p:spPr>
        <p:txBody>
          <a:bodyPr/>
          <a:lstStyle/>
          <a:p>
            <a:pPr algn="ctr" eaLnBrk="1" hangingPunct="1">
              <a:defRPr/>
            </a:pPr>
            <a:r>
              <a:rPr lang="en-CA" sz="3800" b="1" kern="0" dirty="0">
                <a:solidFill>
                  <a:srgbClr val="0033CC"/>
                </a:solidFill>
                <a:effectLst>
                  <a:outerShdw blurRad="38100" dist="38100" dir="2700000" algn="tl">
                    <a:srgbClr val="C0C0C0"/>
                  </a:outerShdw>
                </a:effectLst>
                <a:latin typeface="Times New Roman" pitchFamily="18" charset="0"/>
                <a:ea typeface="+mj-ea"/>
                <a:cs typeface="Times New Roman" pitchFamily="18" charset="0"/>
              </a:rPr>
              <a:t>Files </a:t>
            </a:r>
            <a:r>
              <a:rPr lang="en-CA" sz="3800" b="1" kern="0" dirty="0">
                <a:solidFill>
                  <a:srgbClr val="0033CC"/>
                </a:solidFill>
                <a:effectLst>
                  <a:outerShdw blurRad="38100" dist="38100" dir="2700000" algn="tl">
                    <a:srgbClr val="C0C0C0"/>
                  </a:outerShdw>
                </a:effectLst>
                <a:latin typeface="Times New Roman" pitchFamily="18" charset="0"/>
                <a:cs typeface="Times New Roman" pitchFamily="18" charset="0"/>
              </a:rPr>
              <a:t>fragmented with more than 2 pieces</a:t>
            </a:r>
            <a:endParaRPr lang="en-CA" sz="3800" b="1" kern="0" dirty="0">
              <a:solidFill>
                <a:srgbClr val="0033CC"/>
              </a:solidFill>
              <a:effectLst>
                <a:outerShdw blurRad="38100" dist="38100" dir="2700000" algn="tl">
                  <a:srgbClr val="C0C0C0"/>
                </a:outerShdw>
              </a:effectLst>
              <a:latin typeface="Times New Roman" pitchFamily="18" charset="0"/>
              <a:ea typeface="+mj-ea"/>
              <a:cs typeface="Times New Roman" pitchFamily="18" charset="0"/>
            </a:endParaRPr>
          </a:p>
        </p:txBody>
      </p:sp>
      <p:sp>
        <p:nvSpPr>
          <p:cNvPr id="6" name="Title 1"/>
          <p:cNvSpPr txBox="1">
            <a:spLocks/>
          </p:cNvSpPr>
          <p:nvPr/>
        </p:nvSpPr>
        <p:spPr bwMode="auto">
          <a:xfrm>
            <a:off x="114300" y="95250"/>
            <a:ext cx="8534400" cy="838200"/>
          </a:xfrm>
          <a:prstGeom prst="rect">
            <a:avLst/>
          </a:prstGeom>
          <a:noFill/>
          <a:ln w="9525">
            <a:noFill/>
            <a:miter lim="800000"/>
            <a:headEnd/>
            <a:tailEnd/>
          </a:ln>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marL="0" indent="0">
              <a:buFont typeface="ZapfDingbats" pitchFamily="82" charset="2"/>
              <a:buNone/>
              <a:defRPr/>
            </a:pPr>
            <a:r>
              <a:rPr lang="en-US" sz="4000" b="1" dirty="0">
                <a:solidFill>
                  <a:schemeClr val="accent6"/>
                </a:solidFill>
                <a:effectLst>
                  <a:outerShdw blurRad="38100" dist="38100" dir="2700000" algn="tl">
                    <a:srgbClr val="000000">
                      <a:alpha val="43137"/>
                    </a:srgbClr>
                  </a:outerShdw>
                </a:effectLst>
              </a:rPr>
              <a:t>Dose of </a:t>
            </a:r>
            <a:r>
              <a:rPr lang="en-US" sz="4000" b="1" dirty="0">
                <a:effectLst>
                  <a:outerShdw blurRad="38100" dist="38100" dir="2700000" algn="tl">
                    <a:srgbClr val="000000">
                      <a:alpha val="43137"/>
                    </a:srgbClr>
                  </a:outerShdw>
                </a:effectLst>
                <a:latin typeface="Brush Script MT" pitchFamily="66" charset="0"/>
              </a:rPr>
              <a:t>Reality:</a:t>
            </a:r>
            <a:r>
              <a:rPr lang="en-US" dirty="0"/>
              <a:t> </a:t>
            </a:r>
            <a:endParaRPr lang="en-CA"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33865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6"/>
          <p:cNvSpPr>
            <a:spLocks noChangeArrowheads="1"/>
          </p:cNvSpPr>
          <p:nvPr/>
        </p:nvSpPr>
        <p:spPr bwMode="auto">
          <a:xfrm>
            <a:off x="698500" y="609600"/>
            <a:ext cx="8064500" cy="1600200"/>
          </a:xfrm>
          <a:prstGeom prst="rect">
            <a:avLst/>
          </a:prstGeom>
          <a:noFill/>
          <a:ln w="9525">
            <a:noFill/>
            <a:miter lim="800000"/>
            <a:headEnd/>
            <a:tailEnd/>
          </a:ln>
        </p:spPr>
        <p:txBody>
          <a:bodyPr anchor="ctr"/>
          <a:lstStyle/>
          <a:p>
            <a:pPr algn="ctr">
              <a:defRPr/>
            </a:pPr>
            <a:r>
              <a:rPr lang="en-GB" sz="36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Volatile Data </a:t>
            </a:r>
            <a:r>
              <a:rPr lang="en-US" sz="36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Forensic Analysis</a:t>
            </a:r>
          </a:p>
          <a:p>
            <a:pPr algn="ctr">
              <a:defRPr/>
            </a:pPr>
            <a:r>
              <a:rPr lang="en-CA" sz="32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(Memory Forensics or Live Forensics)</a:t>
            </a:r>
            <a:endParaRPr lang="en-US" sz="32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9219" name="灯片编号占位符 2"/>
          <p:cNvSpPr txBox="1">
            <a:spLocks noGrp="1"/>
          </p:cNvSpPr>
          <p:nvPr/>
        </p:nvSpPr>
        <p:spPr bwMode="auto">
          <a:xfrm>
            <a:off x="7994650" y="6400800"/>
            <a:ext cx="768350" cy="457200"/>
          </a:xfrm>
          <a:prstGeom prst="rect">
            <a:avLst/>
          </a:prstGeom>
          <a:noFill/>
          <a:ln w="9525">
            <a:noFill/>
            <a:miter lim="800000"/>
            <a:headEnd/>
            <a:tailEnd/>
          </a:ln>
        </p:spPr>
        <p:txBody>
          <a:bodyPr/>
          <a:lstStyle/>
          <a:p>
            <a:pPr algn="r"/>
            <a:fld id="{8E2499B2-B839-485E-9357-397EF9D89441}" type="slidenum">
              <a:rPr lang="zh-CN" altLang="en-US" sz="1400">
                <a:ea typeface="宋体" pitchFamily="2" charset="-122"/>
              </a:rPr>
              <a:pPr algn="r"/>
              <a:t>27</a:t>
            </a:fld>
            <a:endParaRPr lang="en-US" altLang="zh-CN" sz="1400">
              <a:ea typeface="宋体" pitchFamily="2" charset="-122"/>
            </a:endParaRPr>
          </a:p>
        </p:txBody>
      </p:sp>
      <p:pic>
        <p:nvPicPr>
          <p:cNvPr id="20482" name="Picture 2" descr="http://ralphlosey.files.wordpress.com/2007/06/ram.jpg"/>
          <p:cNvPicPr>
            <a:picLocks noChangeAspect="1" noChangeArrowheads="1"/>
          </p:cNvPicPr>
          <p:nvPr/>
        </p:nvPicPr>
        <p:blipFill>
          <a:blip r:embed="rId3" cstate="print"/>
          <a:srcRect/>
          <a:stretch>
            <a:fillRect/>
          </a:stretch>
        </p:blipFill>
        <p:spPr bwMode="auto">
          <a:xfrm>
            <a:off x="2590800" y="2667000"/>
            <a:ext cx="3657600" cy="2743200"/>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1B6C148D-A780-45FC-BFCE-5F62921F7EFC}" type="slidenum">
              <a:rPr lang="en-US" smtClean="0"/>
              <a:pPr>
                <a:defRPr/>
              </a:pPr>
              <a:t>28</a:t>
            </a:fld>
            <a:endParaRPr lang="en-US"/>
          </a:p>
        </p:txBody>
      </p:sp>
      <p:sp>
        <p:nvSpPr>
          <p:cNvPr id="6" name="Title 1"/>
          <p:cNvSpPr txBox="1">
            <a:spLocks/>
          </p:cNvSpPr>
          <p:nvPr/>
        </p:nvSpPr>
        <p:spPr bwMode="auto">
          <a:xfrm>
            <a:off x="114300" y="95252"/>
            <a:ext cx="8534400" cy="83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marL="0" indent="0">
              <a:buNone/>
              <a:defRPr/>
            </a:pPr>
            <a:r>
              <a:rPr lang="en-US" sz="4000" b="1" dirty="0">
                <a:solidFill>
                  <a:schemeClr val="accent6"/>
                </a:solidFill>
                <a:effectLst>
                  <a:outerShdw blurRad="38100" dist="38100" dir="2700000" algn="tl">
                    <a:srgbClr val="000000">
                      <a:alpha val="43137"/>
                    </a:srgbClr>
                  </a:outerShdw>
                </a:effectLst>
              </a:rPr>
              <a:t>Dose of </a:t>
            </a:r>
            <a:r>
              <a:rPr lang="en-US" sz="4000" b="1" dirty="0">
                <a:effectLst>
                  <a:outerShdw blurRad="38100" dist="38100" dir="2700000" algn="tl">
                    <a:srgbClr val="000000">
                      <a:alpha val="43137"/>
                    </a:srgbClr>
                  </a:outerShdw>
                </a:effectLst>
                <a:latin typeface="Brush Script MT" pitchFamily="66" charset="0"/>
              </a:rPr>
              <a:t>Reality:</a:t>
            </a:r>
            <a:r>
              <a:rPr lang="en-US" dirty="0"/>
              <a:t> </a:t>
            </a:r>
            <a:endParaRPr lang="en-CA" b="1" dirty="0">
              <a:effectLst>
                <a:outerShdw blurRad="38100" dist="38100" dir="2700000" algn="tl">
                  <a:srgbClr val="000000">
                    <a:alpha val="43137"/>
                  </a:srgbClr>
                </a:outerShdw>
              </a:effectLst>
            </a:endParaRPr>
          </a:p>
        </p:txBody>
      </p:sp>
      <p:pic>
        <p:nvPicPr>
          <p:cNvPr id="1026" name="Picture 2" descr="Desktop PC-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0550" y="1828800"/>
            <a:ext cx="3736258" cy="2895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Phone eviden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4925" y="2271977"/>
            <a:ext cx="1898650" cy="2452423"/>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946983">
            <a:off x="1309154" y="3543374"/>
            <a:ext cx="6019800" cy="618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07955" y="444186"/>
            <a:ext cx="3050458" cy="851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57788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1B6C148D-A780-45FC-BFCE-5F62921F7EFC}" type="slidenum">
              <a:rPr lang="en-US" smtClean="0"/>
              <a:pPr>
                <a:defRPr/>
              </a:pPr>
              <a:t>29</a:t>
            </a:fld>
            <a:endParaRPr lang="en-US"/>
          </a:p>
        </p:txBody>
      </p:sp>
      <p:grpSp>
        <p:nvGrpSpPr>
          <p:cNvPr id="4" name="Group 3"/>
          <p:cNvGrpSpPr/>
          <p:nvPr/>
        </p:nvGrpSpPr>
        <p:grpSpPr>
          <a:xfrm>
            <a:off x="1752600" y="2481262"/>
            <a:ext cx="2819400" cy="3943350"/>
            <a:chOff x="1752600" y="2481262"/>
            <a:chExt cx="2819400" cy="3943350"/>
          </a:xfrm>
        </p:grpSpPr>
        <p:pic>
          <p:nvPicPr>
            <p:cNvPr id="76802" name="Picture 2" descr="http://4.bp.blogspot.com/_9FPkhQ1I4Tg/SrjGU4didcI/AAAAAAAAA5g/Yuh6UNEQFhU/s320/fragile_box_ubw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481262"/>
              <a:ext cx="2819400" cy="2819400"/>
            </a:xfrm>
            <a:prstGeom prst="rect">
              <a:avLst/>
            </a:prstGeom>
            <a:noFill/>
            <a:extLst>
              <a:ext uri="{909E8E84-426E-40DD-AFC4-6F175D3DCCD1}">
                <a14:hiddenFill xmlns:a14="http://schemas.microsoft.com/office/drawing/2010/main">
                  <a:solidFill>
                    <a:srgbClr val="FFFFFF"/>
                  </a:solidFill>
                </a14:hiddenFill>
              </a:ext>
            </a:extLst>
          </p:spPr>
        </p:pic>
        <p:pic>
          <p:nvPicPr>
            <p:cNvPr id="7680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5291137"/>
              <a:ext cx="2819400" cy="113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 name="Title 1"/>
          <p:cNvSpPr txBox="1">
            <a:spLocks/>
          </p:cNvSpPr>
          <p:nvPr/>
        </p:nvSpPr>
        <p:spPr bwMode="auto">
          <a:xfrm>
            <a:off x="114300" y="95252"/>
            <a:ext cx="8534400" cy="83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marL="0" indent="0">
              <a:buNone/>
              <a:defRPr/>
            </a:pPr>
            <a:r>
              <a:rPr lang="en-US" sz="4000" b="1" dirty="0">
                <a:solidFill>
                  <a:schemeClr val="accent6"/>
                </a:solidFill>
                <a:effectLst>
                  <a:outerShdw blurRad="38100" dist="38100" dir="2700000" algn="tl">
                    <a:srgbClr val="000000">
                      <a:alpha val="43137"/>
                    </a:srgbClr>
                  </a:outerShdw>
                </a:effectLst>
              </a:rPr>
              <a:t>Dose of </a:t>
            </a:r>
            <a:r>
              <a:rPr lang="en-US" sz="4000" b="1" dirty="0">
                <a:effectLst>
                  <a:outerShdw blurRad="38100" dist="38100" dir="2700000" algn="tl">
                    <a:srgbClr val="000000">
                      <a:alpha val="43137"/>
                    </a:srgbClr>
                  </a:outerShdw>
                </a:effectLst>
                <a:latin typeface="Brush Script MT" pitchFamily="66" charset="0"/>
              </a:rPr>
              <a:t>Reality: </a:t>
            </a:r>
            <a:r>
              <a:rPr lang="en-US" sz="3600" dirty="0"/>
              <a:t>(cont’d)</a:t>
            </a:r>
            <a:r>
              <a:rPr lang="en-US" dirty="0"/>
              <a:t> </a:t>
            </a:r>
            <a:endParaRPr lang="en-CA" b="1" dirty="0">
              <a:effectLst>
                <a:outerShdw blurRad="38100" dist="38100" dir="2700000" algn="tl">
                  <a:srgbClr val="000000">
                    <a:alpha val="43137"/>
                  </a:srgbClr>
                </a:outerShdw>
              </a:effectLst>
            </a:endParaRPr>
          </a:p>
        </p:txBody>
      </p:sp>
      <p:pic>
        <p:nvPicPr>
          <p:cNvPr id="76805" name="Picture 5" descr="http://web.tradekorea.com/upload_file2/sell/59/S00010059/Corrugated_carton.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49908" y="3128963"/>
            <a:ext cx="2619374" cy="2052637"/>
          </a:xfrm>
          <a:prstGeom prst="rect">
            <a:avLst/>
          </a:prstGeom>
          <a:noFill/>
          <a:extLst>
            <a:ext uri="{909E8E84-426E-40DD-AFC4-6F175D3DCCD1}">
              <a14:hiddenFill xmlns:a14="http://schemas.microsoft.com/office/drawing/2010/main">
                <a:solidFill>
                  <a:srgbClr val="FFFFFF"/>
                </a:solidFill>
              </a14:hiddenFill>
            </a:ext>
          </a:extLst>
        </p:spPr>
      </p:pic>
      <p:pic>
        <p:nvPicPr>
          <p:cNvPr id="76807" name="Picture 7" descr="http://t0.gstatic.com/images?q=tbn:ANd9GcQwqK0GY3k441377bpkc6FkghVsWHGfAOWc-eSbYTBg45vzoyqOAf3a3tpLlw"/>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9875" y="2233612"/>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76809" name="Picture 9" descr="http://web.tradekorea.com/upload_file2/product/204/P00229204/cbe9caa6_945404b3_2374_4941_9fc3_d8842b86a34b.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32265" y="952501"/>
            <a:ext cx="2337017" cy="1795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7022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1"/>
          <p:cNvSpPr>
            <a:spLocks noGrp="1"/>
          </p:cNvSpPr>
          <p:nvPr>
            <p:ph type="sldNum" sz="quarter" idx="12"/>
          </p:nvPr>
        </p:nvSpPr>
        <p:spPr>
          <a:xfrm>
            <a:off x="8147050" y="6324600"/>
            <a:ext cx="76835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fld id="{7F7E4024-69C5-43E2-8605-1E77E06C7DDE}" type="slidenum">
              <a:rPr lang="zh-CN" altLang="en-US" sz="1400">
                <a:latin typeface="Times New Roman" panose="02020603050405020304" pitchFamily="18" charset="0"/>
              </a:rPr>
              <a:pPr>
                <a:spcBef>
                  <a:spcPct val="0"/>
                </a:spcBef>
                <a:buClrTx/>
                <a:buSzTx/>
                <a:buFontTx/>
                <a:buNone/>
              </a:pPr>
              <a:t>3</a:t>
            </a:fld>
            <a:endParaRPr lang="en-US" altLang="zh-CN" sz="1400">
              <a:latin typeface="Times New Roman" panose="02020603050405020304" pitchFamily="18" charset="0"/>
            </a:endParaRPr>
          </a:p>
        </p:txBody>
      </p:sp>
      <p:pic>
        <p:nvPicPr>
          <p:cNvPr id="5123" name="Picture 2" descr="http://tbn1.google.com/images?q=tbn:nSiJGjbB79_MLM:http://www.computersafetytip.com/wp-content/uploads/2009/05/hp-hdd-300x3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585788"/>
            <a:ext cx="1558925"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124" name="Straight Connector 12"/>
          <p:cNvCxnSpPr>
            <a:cxnSpLocks noChangeShapeType="1"/>
          </p:cNvCxnSpPr>
          <p:nvPr/>
        </p:nvCxnSpPr>
        <p:spPr bwMode="auto">
          <a:xfrm>
            <a:off x="2320925" y="1423988"/>
            <a:ext cx="2022475" cy="1587"/>
          </a:xfrm>
          <a:prstGeom prst="line">
            <a:avLst/>
          </a:prstGeom>
          <a:noFill/>
          <a:ln w="66675" algn="ctr">
            <a:solidFill>
              <a:srgbClr val="00B050"/>
            </a:solidFill>
            <a:round/>
            <a:headEnd/>
            <a:tailEnd type="triangle" w="med" len="med"/>
          </a:ln>
          <a:extLst>
            <a:ext uri="{909E8E84-426E-40DD-AFC4-6F175D3DCCD1}">
              <a14:hiddenFill xmlns:a14="http://schemas.microsoft.com/office/drawing/2010/main">
                <a:noFill/>
              </a14:hiddenFill>
            </a:ext>
          </a:extLst>
        </p:spPr>
      </p:cxnSp>
      <p:sp>
        <p:nvSpPr>
          <p:cNvPr id="21" name="Title 1"/>
          <p:cNvSpPr txBox="1">
            <a:spLocks/>
          </p:cNvSpPr>
          <p:nvPr/>
        </p:nvSpPr>
        <p:spPr bwMode="auto">
          <a:xfrm>
            <a:off x="2570163" y="163513"/>
            <a:ext cx="1524000" cy="1108075"/>
          </a:xfrm>
          <a:prstGeom prst="rect">
            <a:avLst/>
          </a:prstGeom>
          <a:noFill/>
          <a:ln w="9525">
            <a:noFill/>
            <a:miter lim="800000"/>
            <a:headEnd/>
            <a:tailEnd/>
          </a:ln>
        </p:spPr>
        <p:txBody>
          <a:bodyPr anchor="ctr"/>
          <a:lstStyle/>
          <a:p>
            <a:pPr algn="ctr">
              <a:buFont typeface="ZapfDingbats" pitchFamily="82" charset="2"/>
              <a:buNone/>
              <a:defRPr/>
            </a:pPr>
            <a:r>
              <a:rPr lang="en-US" altLang="en-US" sz="2000" b="1" kern="0" dirty="0">
                <a:solidFill>
                  <a:schemeClr val="accent2"/>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split into one or more partitions</a:t>
            </a:r>
            <a:endParaRPr lang="en-CA" altLang="en-US" sz="2000" b="1" kern="0" dirty="0">
              <a:solidFill>
                <a:srgbClr val="FF0000"/>
              </a:solidFill>
              <a:effectLst>
                <a:outerShdw blurRad="38100" dist="38100" dir="2700000" algn="tl">
                  <a:srgbClr val="000000">
                    <a:alpha val="43137"/>
                  </a:srgbClr>
                </a:outerShdw>
              </a:effectLst>
              <a:latin typeface="Times New Roman" pitchFamily="18" charset="0"/>
              <a:ea typeface="宋体" charset="-122"/>
              <a:cs typeface="Times New Roman" pitchFamily="18" charset="0"/>
            </a:endParaRPr>
          </a:p>
        </p:txBody>
      </p:sp>
      <p:grpSp>
        <p:nvGrpSpPr>
          <p:cNvPr id="5126" name="Group 3"/>
          <p:cNvGrpSpPr>
            <a:grpSpLocks/>
          </p:cNvGrpSpPr>
          <p:nvPr/>
        </p:nvGrpSpPr>
        <p:grpSpPr bwMode="auto">
          <a:xfrm>
            <a:off x="4806950" y="509588"/>
            <a:ext cx="1254125" cy="1828800"/>
            <a:chOff x="6289675" y="1558925"/>
            <a:chExt cx="1254125" cy="1828800"/>
          </a:xfrm>
        </p:grpSpPr>
        <p:sp>
          <p:nvSpPr>
            <p:cNvPr id="5140" name="Rectangle 13"/>
            <p:cNvSpPr>
              <a:spLocks noChangeArrowheads="1"/>
            </p:cNvSpPr>
            <p:nvPr/>
          </p:nvSpPr>
          <p:spPr bwMode="auto">
            <a:xfrm>
              <a:off x="6383338" y="1558925"/>
              <a:ext cx="1066800" cy="1752600"/>
            </a:xfrm>
            <a:prstGeom prst="rect">
              <a:avLst/>
            </a:prstGeom>
            <a:noFill/>
            <a:ln w="60325" algn="ctr">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endParaRPr lang="en-CA" altLang="en-US" sz="2400"/>
            </a:p>
          </p:txBody>
        </p:sp>
        <p:sp>
          <p:nvSpPr>
            <p:cNvPr id="15" name="Title 1"/>
            <p:cNvSpPr txBox="1">
              <a:spLocks/>
            </p:cNvSpPr>
            <p:nvPr/>
          </p:nvSpPr>
          <p:spPr bwMode="auto">
            <a:xfrm>
              <a:off x="6289675" y="1558925"/>
              <a:ext cx="1236663" cy="838200"/>
            </a:xfrm>
            <a:prstGeom prst="rect">
              <a:avLst/>
            </a:prstGeom>
            <a:noFill/>
            <a:ln w="9525">
              <a:noFill/>
              <a:miter lim="800000"/>
              <a:headEnd/>
              <a:tailEnd/>
            </a:ln>
          </p:spPr>
          <p:txBody>
            <a:bodyPr anchor="ctr"/>
            <a:lstStyle/>
            <a:p>
              <a:pPr algn="ctr">
                <a:buFont typeface="ZapfDingbats" pitchFamily="82" charset="2"/>
                <a:buNone/>
                <a:defRPr/>
              </a:pPr>
              <a:r>
                <a:rPr lang="en-US" altLang="en-US" sz="1800" b="1" kern="0" dirty="0">
                  <a:solidFill>
                    <a:schemeClr val="accent2"/>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Partition A</a:t>
              </a:r>
              <a:endParaRPr lang="en-CA" altLang="en-US" sz="1800" b="1" kern="0" dirty="0">
                <a:solidFill>
                  <a:srgbClr val="FF0000"/>
                </a:solidFill>
                <a:effectLst>
                  <a:outerShdw blurRad="38100" dist="38100" dir="2700000" algn="tl">
                    <a:srgbClr val="000000">
                      <a:alpha val="43137"/>
                    </a:srgbClr>
                  </a:outerShdw>
                </a:effectLst>
                <a:latin typeface="Times New Roman" pitchFamily="18" charset="0"/>
                <a:ea typeface="宋体" charset="-122"/>
                <a:cs typeface="Times New Roman" pitchFamily="18" charset="0"/>
              </a:endParaRPr>
            </a:p>
          </p:txBody>
        </p:sp>
        <p:sp>
          <p:nvSpPr>
            <p:cNvPr id="16" name="Title 1"/>
            <p:cNvSpPr txBox="1">
              <a:spLocks/>
            </p:cNvSpPr>
            <p:nvPr/>
          </p:nvSpPr>
          <p:spPr bwMode="auto">
            <a:xfrm>
              <a:off x="6307138" y="2549525"/>
              <a:ext cx="1236662" cy="838200"/>
            </a:xfrm>
            <a:prstGeom prst="rect">
              <a:avLst/>
            </a:prstGeom>
            <a:noFill/>
            <a:ln w="9525">
              <a:noFill/>
              <a:miter lim="800000"/>
              <a:headEnd/>
              <a:tailEnd/>
            </a:ln>
          </p:spPr>
          <p:txBody>
            <a:bodyPr anchor="ctr"/>
            <a:lstStyle/>
            <a:p>
              <a:pPr algn="ctr">
                <a:buFont typeface="ZapfDingbats" pitchFamily="82" charset="2"/>
                <a:buNone/>
                <a:defRPr/>
              </a:pPr>
              <a:r>
                <a:rPr lang="en-US" altLang="en-US" sz="1800" b="1" kern="0" dirty="0">
                  <a:solidFill>
                    <a:schemeClr val="accent2"/>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Partition B</a:t>
              </a:r>
              <a:endParaRPr lang="en-CA" altLang="en-US" sz="1800" b="1" kern="0" dirty="0">
                <a:solidFill>
                  <a:srgbClr val="FF0000"/>
                </a:solidFill>
                <a:effectLst>
                  <a:outerShdw blurRad="38100" dist="38100" dir="2700000" algn="tl">
                    <a:srgbClr val="000000">
                      <a:alpha val="43137"/>
                    </a:srgbClr>
                  </a:outerShdw>
                </a:effectLst>
                <a:latin typeface="Times New Roman" pitchFamily="18" charset="0"/>
                <a:ea typeface="宋体" charset="-122"/>
                <a:cs typeface="Times New Roman" pitchFamily="18" charset="0"/>
              </a:endParaRPr>
            </a:p>
          </p:txBody>
        </p:sp>
        <p:cxnSp>
          <p:nvCxnSpPr>
            <p:cNvPr id="5143" name="Straight Connector 21"/>
            <p:cNvCxnSpPr>
              <a:cxnSpLocks noChangeShapeType="1"/>
            </p:cNvCxnSpPr>
            <p:nvPr/>
          </p:nvCxnSpPr>
          <p:spPr bwMode="auto">
            <a:xfrm>
              <a:off x="6381750" y="2433638"/>
              <a:ext cx="1066800" cy="1587"/>
            </a:xfrm>
            <a:prstGeom prst="line">
              <a:avLst/>
            </a:prstGeom>
            <a:noFill/>
            <a:ln w="60325" algn="ctr">
              <a:solidFill>
                <a:schemeClr val="tx2"/>
              </a:solidFill>
              <a:round/>
              <a:headEnd/>
              <a:tailEnd/>
            </a:ln>
            <a:extLst>
              <a:ext uri="{909E8E84-426E-40DD-AFC4-6F175D3DCCD1}">
                <a14:hiddenFill xmlns:a14="http://schemas.microsoft.com/office/drawing/2010/main">
                  <a:noFill/>
                </a14:hiddenFill>
              </a:ext>
            </a:extLst>
          </p:spPr>
        </p:cxnSp>
      </p:grpSp>
      <p:cxnSp>
        <p:nvCxnSpPr>
          <p:cNvPr id="5127" name="Straight Connector 12"/>
          <p:cNvCxnSpPr>
            <a:cxnSpLocks noChangeShapeType="1"/>
            <a:stCxn id="16" idx="2"/>
          </p:cNvCxnSpPr>
          <p:nvPr/>
        </p:nvCxnSpPr>
        <p:spPr bwMode="auto">
          <a:xfrm flipH="1">
            <a:off x="2570163" y="2338388"/>
            <a:ext cx="2873375" cy="1260475"/>
          </a:xfrm>
          <a:prstGeom prst="line">
            <a:avLst/>
          </a:prstGeom>
          <a:noFill/>
          <a:ln w="66675" algn="ctr">
            <a:solidFill>
              <a:srgbClr val="00B050"/>
            </a:solidFill>
            <a:round/>
            <a:headEnd/>
            <a:tailEnd type="triangle" w="med" len="med"/>
          </a:ln>
          <a:extLst>
            <a:ext uri="{909E8E84-426E-40DD-AFC4-6F175D3DCCD1}">
              <a14:hiddenFill xmlns:a14="http://schemas.microsoft.com/office/drawing/2010/main">
                <a:noFill/>
              </a14:hiddenFill>
            </a:ext>
          </a:extLst>
        </p:spPr>
      </p:cxnSp>
      <p:cxnSp>
        <p:nvCxnSpPr>
          <p:cNvPr id="5128" name="Straight Connector 12"/>
          <p:cNvCxnSpPr>
            <a:cxnSpLocks noChangeShapeType="1"/>
          </p:cNvCxnSpPr>
          <p:nvPr/>
        </p:nvCxnSpPr>
        <p:spPr bwMode="auto">
          <a:xfrm>
            <a:off x="1376363" y="4772025"/>
            <a:ext cx="12700" cy="866775"/>
          </a:xfrm>
          <a:prstGeom prst="line">
            <a:avLst/>
          </a:prstGeom>
          <a:noFill/>
          <a:ln w="66675" algn="ctr">
            <a:solidFill>
              <a:srgbClr val="C00000"/>
            </a:solidFill>
            <a:round/>
            <a:headEnd/>
            <a:tailEnd type="triangle" w="med" len="med"/>
          </a:ln>
          <a:extLst>
            <a:ext uri="{909E8E84-426E-40DD-AFC4-6F175D3DCCD1}">
              <a14:hiddenFill xmlns:a14="http://schemas.microsoft.com/office/drawing/2010/main">
                <a:noFill/>
              </a14:hiddenFill>
            </a:ext>
          </a:extLst>
        </p:spPr>
      </p:cxnSp>
      <p:pic>
        <p:nvPicPr>
          <p:cNvPr id="5129" name="Picture 7" descr="http://www.nickhill.co.uk/ooimages/29-open_ooinstalled_directory%20through_my_comput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188" y="3255963"/>
            <a:ext cx="1963737" cy="151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itle 1"/>
          <p:cNvSpPr txBox="1">
            <a:spLocks/>
          </p:cNvSpPr>
          <p:nvPr/>
        </p:nvSpPr>
        <p:spPr bwMode="auto">
          <a:xfrm>
            <a:off x="2860675" y="3138488"/>
            <a:ext cx="3373438" cy="838200"/>
          </a:xfrm>
          <a:prstGeom prst="rect">
            <a:avLst/>
          </a:prstGeom>
          <a:noFill/>
          <a:ln w="9525">
            <a:noFill/>
            <a:miter lim="800000"/>
            <a:headEnd/>
            <a:tailEnd/>
          </a:ln>
        </p:spPr>
        <p:txBody>
          <a:bodyPr anchor="ctr"/>
          <a:lstStyle/>
          <a:p>
            <a:pPr algn="ctr">
              <a:buFont typeface="ZapfDingbats" pitchFamily="82" charset="2"/>
              <a:buNone/>
              <a:defRPr/>
            </a:pPr>
            <a:r>
              <a:rPr lang="en-US" altLang="en-US" sz="2000" b="1" kern="0" dirty="0">
                <a:solidFill>
                  <a:schemeClr val="accent2"/>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Format (or make </a:t>
            </a:r>
            <a:r>
              <a:rPr lang="en-US" altLang="en-US" sz="2000" b="1" kern="0" dirty="0" err="1">
                <a:solidFill>
                  <a:schemeClr val="accent2"/>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filesystem</a:t>
            </a:r>
            <a:r>
              <a:rPr lang="en-US" altLang="en-US" sz="2000" b="1" kern="0" dirty="0">
                <a:solidFill>
                  <a:schemeClr val="accent2"/>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a:t>
            </a:r>
            <a:endParaRPr lang="en-CA" altLang="en-US" sz="2000" b="1" kern="0" dirty="0">
              <a:solidFill>
                <a:srgbClr val="FF0000"/>
              </a:solidFill>
              <a:effectLst>
                <a:outerShdw blurRad="38100" dist="38100" dir="2700000" algn="tl">
                  <a:srgbClr val="000000">
                    <a:alpha val="43137"/>
                  </a:srgbClr>
                </a:outerShdw>
              </a:effectLst>
              <a:latin typeface="Times New Roman" pitchFamily="18" charset="0"/>
              <a:ea typeface="宋体" charset="-122"/>
              <a:cs typeface="Times New Roman" pitchFamily="18" charset="0"/>
            </a:endParaRPr>
          </a:p>
        </p:txBody>
      </p:sp>
      <p:pic>
        <p:nvPicPr>
          <p:cNvPr id="5131" name="Picture 5" descr="Confirm Format Hard Disk Windows X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2400300"/>
            <a:ext cx="1752600" cy="269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itle 1"/>
          <p:cNvSpPr txBox="1">
            <a:spLocks/>
          </p:cNvSpPr>
          <p:nvPr/>
        </p:nvSpPr>
        <p:spPr bwMode="auto">
          <a:xfrm>
            <a:off x="6061075" y="904875"/>
            <a:ext cx="1657350" cy="838200"/>
          </a:xfrm>
          <a:prstGeom prst="rect">
            <a:avLst/>
          </a:prstGeom>
          <a:noFill/>
          <a:ln w="9525">
            <a:noFill/>
            <a:miter lim="800000"/>
            <a:headEnd/>
            <a:tailEnd/>
          </a:ln>
        </p:spPr>
        <p:txBody>
          <a:bodyPr anchor="ctr"/>
          <a:lstStyle/>
          <a:p>
            <a:pPr algn="ctr">
              <a:buFont typeface="ZapfDingbats" pitchFamily="82" charset="2"/>
              <a:buNone/>
              <a:defRPr/>
            </a:pPr>
            <a:r>
              <a:rPr lang="en-US" altLang="en-US" b="1" kern="0" dirty="0">
                <a:solidFill>
                  <a:srgbClr val="FF0000"/>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Volume Analysis</a:t>
            </a:r>
            <a:endParaRPr lang="en-CA" altLang="en-US" b="1" kern="0" dirty="0">
              <a:solidFill>
                <a:srgbClr val="FF0000"/>
              </a:solidFill>
              <a:effectLst>
                <a:outerShdw blurRad="38100" dist="38100" dir="2700000" algn="tl">
                  <a:srgbClr val="000000">
                    <a:alpha val="43137"/>
                  </a:srgbClr>
                </a:outerShdw>
              </a:effectLst>
              <a:latin typeface="Times New Roman" pitchFamily="18" charset="0"/>
              <a:ea typeface="宋体" charset="-122"/>
              <a:cs typeface="Times New Roman" pitchFamily="18" charset="0"/>
            </a:endParaRPr>
          </a:p>
        </p:txBody>
      </p:sp>
      <p:sp>
        <p:nvSpPr>
          <p:cNvPr id="38" name="Title 1"/>
          <p:cNvSpPr txBox="1">
            <a:spLocks/>
          </p:cNvSpPr>
          <p:nvPr/>
        </p:nvSpPr>
        <p:spPr bwMode="auto">
          <a:xfrm>
            <a:off x="222250" y="2400300"/>
            <a:ext cx="2112963" cy="838200"/>
          </a:xfrm>
          <a:prstGeom prst="rect">
            <a:avLst/>
          </a:prstGeom>
          <a:noFill/>
          <a:ln w="9525">
            <a:noFill/>
            <a:miter lim="800000"/>
            <a:headEnd/>
            <a:tailEnd/>
          </a:ln>
        </p:spPr>
        <p:txBody>
          <a:bodyPr anchor="ctr"/>
          <a:lstStyle/>
          <a:p>
            <a:pPr algn="ctr">
              <a:buFont typeface="ZapfDingbats" pitchFamily="82" charset="2"/>
              <a:buNone/>
              <a:defRPr/>
            </a:pPr>
            <a:r>
              <a:rPr lang="en-US" altLang="en-US" b="1" kern="0" dirty="0" err="1">
                <a:solidFill>
                  <a:srgbClr val="FF0000"/>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Filesystem</a:t>
            </a:r>
            <a:r>
              <a:rPr lang="en-US" altLang="en-US" b="1" kern="0" dirty="0">
                <a:solidFill>
                  <a:srgbClr val="FF0000"/>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 Analysis</a:t>
            </a:r>
            <a:endParaRPr lang="en-CA" altLang="en-US" b="1" kern="0" dirty="0">
              <a:solidFill>
                <a:srgbClr val="FF0000"/>
              </a:solidFill>
              <a:effectLst>
                <a:outerShdw blurRad="38100" dist="38100" dir="2700000" algn="tl">
                  <a:srgbClr val="000000">
                    <a:alpha val="43137"/>
                  </a:srgbClr>
                </a:outerShdw>
              </a:effectLst>
              <a:latin typeface="Times New Roman" pitchFamily="18" charset="0"/>
              <a:ea typeface="宋体" charset="-122"/>
              <a:cs typeface="Times New Roman" pitchFamily="18" charset="0"/>
            </a:endParaRPr>
          </a:p>
        </p:txBody>
      </p:sp>
      <p:pic>
        <p:nvPicPr>
          <p:cNvPr id="5134"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62750" y="0"/>
            <a:ext cx="2381250"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5"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5325" y="5710238"/>
            <a:ext cx="1473200" cy="100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Title 1"/>
          <p:cNvSpPr txBox="1">
            <a:spLocks/>
          </p:cNvSpPr>
          <p:nvPr/>
        </p:nvSpPr>
        <p:spPr bwMode="auto">
          <a:xfrm>
            <a:off x="2078038" y="5791200"/>
            <a:ext cx="2112962" cy="838200"/>
          </a:xfrm>
          <a:prstGeom prst="rect">
            <a:avLst/>
          </a:prstGeom>
          <a:noFill/>
          <a:ln w="9525">
            <a:noFill/>
            <a:miter lim="800000"/>
            <a:headEnd/>
            <a:tailEnd/>
          </a:ln>
        </p:spPr>
        <p:txBody>
          <a:bodyPr anchor="ctr"/>
          <a:lstStyle/>
          <a:p>
            <a:pPr algn="ctr">
              <a:buFont typeface="ZapfDingbats" pitchFamily="82" charset="2"/>
              <a:buNone/>
              <a:defRPr/>
            </a:pPr>
            <a:r>
              <a:rPr lang="en-US" altLang="en-US" b="1" kern="0" dirty="0">
                <a:solidFill>
                  <a:srgbClr val="FF0000"/>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Deleted data</a:t>
            </a:r>
            <a:endParaRPr lang="en-CA" altLang="en-US" b="1" kern="0" dirty="0">
              <a:solidFill>
                <a:srgbClr val="FF0000"/>
              </a:solidFill>
              <a:effectLst>
                <a:outerShdw blurRad="38100" dist="38100" dir="2700000" algn="tl">
                  <a:srgbClr val="000000">
                    <a:alpha val="43137"/>
                  </a:srgbClr>
                </a:outerShdw>
              </a:effectLst>
              <a:latin typeface="Times New Roman" pitchFamily="18" charset="0"/>
              <a:ea typeface="宋体" charset="-122"/>
              <a:cs typeface="Times New Roman" pitchFamily="18" charset="0"/>
            </a:endParaRPr>
          </a:p>
        </p:txBody>
      </p:sp>
      <p:pic>
        <p:nvPicPr>
          <p:cNvPr id="513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90688" y="4792663"/>
            <a:ext cx="1114425" cy="84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8" name="Picture 5" descr="Deleted Data Recovery"/>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38800" y="5230813"/>
            <a:ext cx="1512888" cy="155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139" name="Straight Connector 12"/>
          <p:cNvCxnSpPr>
            <a:cxnSpLocks noChangeShapeType="1"/>
          </p:cNvCxnSpPr>
          <p:nvPr/>
        </p:nvCxnSpPr>
        <p:spPr bwMode="auto">
          <a:xfrm>
            <a:off x="4191000" y="6105525"/>
            <a:ext cx="1736725" cy="0"/>
          </a:xfrm>
          <a:prstGeom prst="line">
            <a:avLst/>
          </a:prstGeom>
          <a:noFill/>
          <a:ln w="66675" algn="ctr">
            <a:solidFill>
              <a:srgbClr val="C00000"/>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8964051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a:xfrm>
            <a:off x="649080" y="0"/>
            <a:ext cx="7809120" cy="762000"/>
          </a:xfrm>
        </p:spPr>
        <p:txBody>
          <a:bodyPr/>
          <a:lstStyle/>
          <a:p>
            <a:pPr algn="ctr" eaLnBrk="1">
              <a:lnSpc>
                <a:spcPct val="95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b="1" u="none" dirty="0">
                <a:effectLst>
                  <a:outerShdw blurRad="38100" dist="38100" dir="2700000" algn="tl">
                    <a:srgbClr val="000000">
                      <a:alpha val="43137"/>
                    </a:srgbClr>
                  </a:outerShdw>
                </a:effectLst>
                <a:latin typeface="Times New Roman" pitchFamily="18" charset="0"/>
                <a:cs typeface="Times New Roman" pitchFamily="18" charset="0"/>
              </a:rPr>
              <a:t>Volatile Data</a:t>
            </a:r>
          </a:p>
        </p:txBody>
      </p:sp>
      <p:sp>
        <p:nvSpPr>
          <p:cNvPr id="4099" name="Rectangle 2"/>
          <p:cNvSpPr>
            <a:spLocks noGrp="1" noChangeArrowheads="1"/>
          </p:cNvSpPr>
          <p:nvPr>
            <p:ph type="body" idx="1"/>
          </p:nvPr>
        </p:nvSpPr>
        <p:spPr>
          <a:xfrm>
            <a:off x="152400" y="762000"/>
            <a:ext cx="8915400" cy="5867400"/>
          </a:xfrm>
        </p:spPr>
        <p:txBody>
          <a:bodyPr/>
          <a:lstStyle/>
          <a:p>
            <a:pPr algn="just" eaLnBrk="1">
              <a:lnSpc>
                <a:spcPct val="95000"/>
              </a:lnSpc>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US" b="1" dirty="0">
                <a:latin typeface="Times New Roman" pitchFamily="18" charset="0"/>
                <a:cs typeface="Times New Roman" pitchFamily="18" charset="0"/>
              </a:rPr>
              <a:t>Volatile Data</a:t>
            </a:r>
            <a:r>
              <a:rPr lang="en-US" dirty="0">
                <a:latin typeface="Times New Roman" pitchFamily="18" charset="0"/>
                <a:cs typeface="Times New Roman" pitchFamily="18" charset="0"/>
              </a:rPr>
              <a:t>: data can be lost when shutting down or rebooting the machine, including</a:t>
            </a:r>
            <a:endParaRPr lang="en-GB" dirty="0">
              <a:latin typeface="Times New Roman" pitchFamily="18" charset="0"/>
              <a:cs typeface="Times New Roman" pitchFamily="18" charset="0"/>
            </a:endParaRPr>
          </a:p>
          <a:p>
            <a:pPr lvl="1" eaLnBrk="1">
              <a:lnSpc>
                <a:spcPct val="95000"/>
              </a:lnSpc>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US" dirty="0">
                <a:latin typeface="Times New Roman" pitchFamily="18" charset="0"/>
                <a:cs typeface="Times New Roman" pitchFamily="18" charset="0"/>
              </a:rPr>
              <a:t>Memory contents </a:t>
            </a:r>
          </a:p>
          <a:p>
            <a:pPr lvl="1" algn="just" eaLnBrk="1">
              <a:lnSpc>
                <a:spcPct val="95000"/>
              </a:lnSpc>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US" dirty="0">
                <a:latin typeface="Times New Roman" pitchFamily="18" charset="0"/>
                <a:cs typeface="Times New Roman" pitchFamily="18" charset="0"/>
              </a:rPr>
              <a:t>A swap file (or swap space or, in Windows NT, a </a:t>
            </a:r>
            <a:r>
              <a:rPr lang="en-US" dirty="0" err="1">
                <a:latin typeface="Times New Roman" pitchFamily="18" charset="0"/>
                <a:cs typeface="Times New Roman" pitchFamily="18" charset="0"/>
              </a:rPr>
              <a:t>pagefile</a:t>
            </a:r>
            <a:r>
              <a:rPr lang="en-US" dirty="0">
                <a:latin typeface="Times New Roman" pitchFamily="18" charset="0"/>
                <a:cs typeface="Times New Roman" pitchFamily="18" charset="0"/>
              </a:rPr>
              <a:t>), a space on a hard disk used as the virtual memory extension of a computer's real memory (RAM) </a:t>
            </a:r>
          </a:p>
          <a:p>
            <a:pPr lvl="1" eaLnBrk="1">
              <a:lnSpc>
                <a:spcPct val="95000"/>
              </a:lnSpc>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dirty="0">
                <a:latin typeface="Times New Roman" pitchFamily="18" charset="0"/>
                <a:cs typeface="Times New Roman" pitchFamily="18" charset="0"/>
              </a:rPr>
              <a:t>Network </a:t>
            </a:r>
            <a:r>
              <a:rPr lang="en-CA" dirty="0">
                <a:latin typeface="Times New Roman" pitchFamily="18" charset="0"/>
                <a:cs typeface="Times New Roman" pitchFamily="18" charset="0"/>
              </a:rPr>
              <a:t>Connection and Open ports</a:t>
            </a:r>
            <a:endParaRPr lang="en-GB" dirty="0">
              <a:latin typeface="Times New Roman" pitchFamily="18" charset="0"/>
              <a:cs typeface="Times New Roman" pitchFamily="18" charset="0"/>
            </a:endParaRPr>
          </a:p>
          <a:p>
            <a:pPr lvl="1" eaLnBrk="1">
              <a:lnSpc>
                <a:spcPct val="95000"/>
              </a:lnSpc>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US" dirty="0">
                <a:latin typeface="Times New Roman" pitchFamily="18" charset="0"/>
                <a:cs typeface="Times New Roman" pitchFamily="18" charset="0"/>
              </a:rPr>
              <a:t>System processes</a:t>
            </a:r>
            <a:endParaRPr lang="en-GB" dirty="0">
              <a:latin typeface="Times New Roman" pitchFamily="18" charset="0"/>
              <a:cs typeface="Times New Roman" pitchFamily="18" charset="0"/>
            </a:endParaRPr>
          </a:p>
          <a:p>
            <a:pPr lvl="1" eaLnBrk="1">
              <a:lnSpc>
                <a:spcPct val="95000"/>
              </a:lnSpc>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dirty="0">
                <a:latin typeface="Times New Roman" pitchFamily="18" charset="0"/>
                <a:cs typeface="Times New Roman" pitchFamily="18" charset="0"/>
              </a:rPr>
              <a:t>Logged on users</a:t>
            </a:r>
          </a:p>
          <a:p>
            <a:pPr lvl="1" eaLnBrk="1">
              <a:lnSpc>
                <a:spcPct val="95000"/>
              </a:lnSpc>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dirty="0">
                <a:latin typeface="Times New Roman" pitchFamily="18" charset="0"/>
                <a:cs typeface="Times New Roman" pitchFamily="18" charset="0"/>
              </a:rPr>
              <a:t>Buffers</a:t>
            </a:r>
          </a:p>
          <a:p>
            <a:pPr lvl="1" algn="just" eaLnBrk="1">
              <a:lnSpc>
                <a:spcPct val="95000"/>
              </a:lnSpc>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dirty="0">
                <a:latin typeface="Times New Roman" pitchFamily="18" charset="0"/>
                <a:cs typeface="Times New Roman" pitchFamily="18" charset="0"/>
              </a:rPr>
              <a:t>Clipboard, </a:t>
            </a:r>
            <a:r>
              <a:rPr lang="en-US" dirty="0">
                <a:latin typeface="Times New Roman" pitchFamily="18" charset="0"/>
                <a:cs typeface="Times New Roman" pitchFamily="18" charset="0"/>
              </a:rPr>
              <a:t>a software facility that can be used for short-term data storage and/or data transfer between documents or applications, via copy and paste operations</a:t>
            </a:r>
            <a:endParaRPr lang="en-GB" dirty="0">
              <a:latin typeface="Times New Roman" pitchFamily="18" charset="0"/>
              <a:cs typeface="Times New Roman" pitchFamily="18" charset="0"/>
            </a:endParaRPr>
          </a:p>
        </p:txBody>
      </p:sp>
      <p:sp>
        <p:nvSpPr>
          <p:cNvPr id="4" name="灯片编号占位符 5"/>
          <p:cNvSpPr>
            <a:spLocks noGrp="1"/>
          </p:cNvSpPr>
          <p:nvPr>
            <p:ph type="sldNum" sz="quarter" idx="12"/>
          </p:nvPr>
        </p:nvSpPr>
        <p:spPr>
          <a:xfrm>
            <a:off x="7994650" y="6400800"/>
            <a:ext cx="768350" cy="457200"/>
          </a:xfrm>
          <a:noFill/>
        </p:spPr>
        <p:txBody>
          <a:bodyPr/>
          <a:lstStyle/>
          <a:p>
            <a:fld id="{C5B58C2B-5A33-4FCE-A336-60EE9FBDDE13}" type="slidenum">
              <a:rPr lang="zh-CN" altLang="en-US" smtClean="0">
                <a:ea typeface="SimSun" pitchFamily="2" charset="-122"/>
              </a:rPr>
              <a:pPr/>
              <a:t>30</a:t>
            </a:fld>
            <a:endParaRPr lang="en-US" altLang="zh-CN">
              <a:ea typeface="SimSun" pitchFamily="2" charset="-122"/>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DEF4AB8-EBD9-4FDD-BB48-A030665EC33D}" type="slidenum">
              <a:rPr lang="zh-CN" altLang="en-US" smtClean="0"/>
              <a:pPr>
                <a:defRPr/>
              </a:pPr>
              <a:t>31</a:t>
            </a:fld>
            <a:endParaRPr lang="en-US" altLang="zh-CN"/>
          </a:p>
        </p:txBody>
      </p:sp>
      <p:pic>
        <p:nvPicPr>
          <p:cNvPr id="121858" name="Picture 2"/>
          <p:cNvPicPr>
            <a:picLocks noChangeAspect="1" noChangeArrowheads="1"/>
          </p:cNvPicPr>
          <p:nvPr/>
        </p:nvPicPr>
        <p:blipFill>
          <a:blip r:embed="rId3"/>
          <a:srcRect/>
          <a:stretch>
            <a:fillRect/>
          </a:stretch>
        </p:blipFill>
        <p:spPr bwMode="auto">
          <a:xfrm>
            <a:off x="2209800" y="755964"/>
            <a:ext cx="4876800" cy="5492436"/>
          </a:xfrm>
          <a:prstGeom prst="rect">
            <a:avLst/>
          </a:prstGeom>
          <a:noFill/>
          <a:ln w="9525">
            <a:noFill/>
            <a:miter lim="800000"/>
            <a:headEnd/>
            <a:tailEnd/>
          </a:ln>
        </p:spPr>
      </p:pic>
      <p:pic>
        <p:nvPicPr>
          <p:cNvPr id="6" name="Picture 2" descr="http://upload.wikimedia.org/wikipedia/commons/thumb/8/84/Example.svg/600px-Example.svg.png"/>
          <p:cNvPicPr>
            <a:picLocks noChangeAspect="1" noChangeArrowheads="1"/>
          </p:cNvPicPr>
          <p:nvPr/>
        </p:nvPicPr>
        <p:blipFill>
          <a:blip r:embed="rId4" cstate="print"/>
          <a:srcRect/>
          <a:stretch>
            <a:fillRect/>
          </a:stretch>
        </p:blipFill>
        <p:spPr bwMode="auto">
          <a:xfrm>
            <a:off x="0" y="0"/>
            <a:ext cx="1231900" cy="1231900"/>
          </a:xfrm>
          <a:prstGeom prst="rect">
            <a:avLst/>
          </a:prstGeom>
          <a:noFill/>
        </p:spPr>
      </p:pic>
      <p:pic>
        <p:nvPicPr>
          <p:cNvPr id="1026" name="Picture 2" descr="http://cdn.yourdigitalspace.com/wp-content/uploads/Shutdow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05725" y="3505200"/>
            <a:ext cx="996950" cy="9969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clker.com/cliparts/a/6/e/8/119498563188281957tasto_8_architetto_franc_01.svg.hi.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39075" y="4972365"/>
            <a:ext cx="863600" cy="863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par>
                          <p:cTn id="7" fill="hold">
                            <p:stCondLst>
                              <p:cond delay="0"/>
                            </p:stCondLst>
                            <p:childTnLst>
                              <p:par>
                                <p:cTn id="8" presetID="2" presetClass="entr" presetSubtype="4" fill="hold" nodeType="afterEffect">
                                  <p:stCondLst>
                                    <p:cond delay="0"/>
                                  </p:stCondLst>
                                  <p:childTnLst>
                                    <p:set>
                                      <p:cBhvr>
                                        <p:cTn id="9" dur="1" fill="hold">
                                          <p:stCondLst>
                                            <p:cond delay="0"/>
                                          </p:stCondLst>
                                        </p:cTn>
                                        <p:tgtEl>
                                          <p:spTgt spid="1028"/>
                                        </p:tgtEl>
                                        <p:attrNameLst>
                                          <p:attrName>style.visibility</p:attrName>
                                        </p:attrNameLst>
                                      </p:cBhvr>
                                      <p:to>
                                        <p:strVal val="visible"/>
                                      </p:to>
                                    </p:set>
                                    <p:anim calcmode="lin" valueType="num">
                                      <p:cBhvr additive="base">
                                        <p:cTn id="10" dur="500" fill="hold"/>
                                        <p:tgtEl>
                                          <p:spTgt spid="1028"/>
                                        </p:tgtEl>
                                        <p:attrNameLst>
                                          <p:attrName>ppt_x</p:attrName>
                                        </p:attrNameLst>
                                      </p:cBhvr>
                                      <p:tavLst>
                                        <p:tav tm="0">
                                          <p:val>
                                            <p:strVal val="#ppt_x"/>
                                          </p:val>
                                        </p:tav>
                                        <p:tav tm="100000">
                                          <p:val>
                                            <p:strVal val="#ppt_x"/>
                                          </p:val>
                                        </p:tav>
                                      </p:tavLst>
                                    </p:anim>
                                    <p:anim calcmode="lin" valueType="num">
                                      <p:cBhvr additive="base">
                                        <p:cTn id="11"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body" idx="1"/>
          </p:nvPr>
        </p:nvSpPr>
        <p:spPr>
          <a:xfrm>
            <a:off x="381000" y="1295400"/>
            <a:ext cx="8147050" cy="3657600"/>
          </a:xfrm>
        </p:spPr>
        <p:txBody>
          <a:bodyPr/>
          <a:lstStyle/>
          <a:p>
            <a:pPr algn="just" eaLnBrk="1">
              <a:lnSpc>
                <a:spcPct val="95000"/>
              </a:lnSpc>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US" dirty="0">
                <a:latin typeface="Times New Roman" pitchFamily="18" charset="0"/>
                <a:cs typeface="Times New Roman" pitchFamily="18" charset="0"/>
              </a:rPr>
              <a:t>Computers store a great amount of information in a significant number of locations and layers. </a:t>
            </a:r>
            <a:r>
              <a:rPr lang="en-US" b="1" u="sng" dirty="0">
                <a:latin typeface="Times New Roman" pitchFamily="18" charset="0"/>
                <a:cs typeface="Times New Roman" pitchFamily="18" charset="0"/>
              </a:rPr>
              <a:t>Disk storage</a:t>
            </a:r>
            <a:r>
              <a:rPr lang="en-US" dirty="0">
                <a:latin typeface="Times New Roman" pitchFamily="18" charset="0"/>
                <a:cs typeface="Times New Roman" pitchFamily="18" charset="0"/>
              </a:rPr>
              <a:t> and </a:t>
            </a:r>
            <a:r>
              <a:rPr lang="en-US" b="1" u="sng" dirty="0">
                <a:latin typeface="Times New Roman" pitchFamily="18" charset="0"/>
                <a:cs typeface="Times New Roman" pitchFamily="18" charset="0"/>
              </a:rPr>
              <a:t>Random access memory (RAM)</a:t>
            </a:r>
            <a:r>
              <a:rPr lang="en-US" dirty="0">
                <a:latin typeface="Times New Roman" pitchFamily="18" charset="0"/>
                <a:cs typeface="Times New Roman" pitchFamily="18" charset="0"/>
              </a:rPr>
              <a:t> are the two most commonly thought data repositories.</a:t>
            </a:r>
          </a:p>
          <a:p>
            <a:pPr lvl="1" algn="just" eaLnBrk="1">
              <a:lnSpc>
                <a:spcPct val="95000"/>
              </a:lnSpc>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US" dirty="0">
                <a:latin typeface="Times New Roman" pitchFamily="18" charset="0"/>
                <a:cs typeface="Times New Roman" pitchFamily="18" charset="0"/>
              </a:rPr>
              <a:t> </a:t>
            </a:r>
            <a:r>
              <a:rPr lang="en-US" b="1" dirty="0">
                <a:effectLst>
                  <a:outerShdw blurRad="38100" dist="38100" dir="2700000" algn="tl">
                    <a:srgbClr val="000000">
                      <a:alpha val="43137"/>
                    </a:srgbClr>
                  </a:outerShdw>
                </a:effectLst>
                <a:latin typeface="Times New Roman" pitchFamily="18" charset="0"/>
                <a:cs typeface="Times New Roman" pitchFamily="18" charset="0"/>
              </a:rPr>
              <a:t>All data is volatile, however</a:t>
            </a:r>
            <a:r>
              <a:rPr lang="en-US" dirty="0">
                <a:latin typeface="Times New Roman" pitchFamily="18" charset="0"/>
                <a:cs typeface="Times New Roman" pitchFamily="18" charset="0"/>
              </a:rPr>
              <a:t>. As time passes the veracity of the information goes down, and the ability to recall or validate the data also decreases. </a:t>
            </a:r>
          </a:p>
          <a:p>
            <a:pPr lvl="1" algn="just" eaLnBrk="1">
              <a:lnSpc>
                <a:spcPct val="95000"/>
              </a:lnSpc>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US" dirty="0">
                <a:latin typeface="Times New Roman" pitchFamily="18" charset="0"/>
                <a:cs typeface="Times New Roman" pitchFamily="18" charset="0"/>
              </a:rPr>
              <a:t>However, some data is </a:t>
            </a:r>
            <a:r>
              <a:rPr lang="en-US" b="1" dirty="0">
                <a:latin typeface="Times New Roman" pitchFamily="18" charset="0"/>
                <a:cs typeface="Times New Roman" pitchFamily="18" charset="0"/>
              </a:rPr>
              <a:t>MORE</a:t>
            </a:r>
            <a:r>
              <a:rPr lang="en-US" dirty="0">
                <a:latin typeface="Times New Roman" pitchFamily="18" charset="0"/>
                <a:cs typeface="Times New Roman" pitchFamily="18" charset="0"/>
              </a:rPr>
              <a:t> </a:t>
            </a:r>
            <a:r>
              <a:rPr lang="en-US" b="1" dirty="0">
                <a:effectLst>
                  <a:outerShdw blurRad="38100" dist="38100" dir="2700000" algn="tl">
                    <a:srgbClr val="000000">
                      <a:alpha val="43137"/>
                    </a:srgbClr>
                  </a:outerShdw>
                </a:effectLst>
                <a:latin typeface="Times New Roman" pitchFamily="18" charset="0"/>
                <a:cs typeface="Times New Roman" pitchFamily="18" charset="0"/>
              </a:rPr>
              <a:t>volatile.</a:t>
            </a:r>
            <a:endParaRPr lang="en-US" dirty="0">
              <a:latin typeface="Times New Roman" pitchFamily="18" charset="0"/>
              <a:cs typeface="Times New Roman" pitchFamily="18" charset="0"/>
            </a:endParaRPr>
          </a:p>
        </p:txBody>
      </p:sp>
      <p:sp>
        <p:nvSpPr>
          <p:cNvPr id="4" name="Text Box 5"/>
          <p:cNvSpPr txBox="1">
            <a:spLocks noChangeArrowheads="1"/>
          </p:cNvSpPr>
          <p:nvPr/>
        </p:nvSpPr>
        <p:spPr bwMode="auto">
          <a:xfrm>
            <a:off x="152400" y="5983069"/>
            <a:ext cx="8377614" cy="707886"/>
          </a:xfrm>
          <a:prstGeom prst="rect">
            <a:avLst/>
          </a:prstGeom>
          <a:noFill/>
          <a:ln w="9525">
            <a:noFill/>
            <a:miter lim="800000"/>
            <a:headEnd/>
            <a:tailEnd/>
          </a:ln>
        </p:spPr>
        <p:txBody>
          <a:bodyPr wrap="none">
            <a:spAutoFit/>
          </a:bodyPr>
          <a:lstStyle/>
          <a:p>
            <a:pPr>
              <a:spcBef>
                <a:spcPct val="0"/>
              </a:spcBef>
              <a:buClrTx/>
              <a:buSzTx/>
              <a:buFontTx/>
              <a:buNone/>
            </a:pPr>
            <a:r>
              <a:rPr lang="en-US" sz="2000" dirty="0">
                <a:latin typeface="Times New Roman" pitchFamily="18" charset="0"/>
                <a:cs typeface="Times New Roman" pitchFamily="18" charset="0"/>
              </a:rPr>
              <a:t>[1] Order of volatility.  http://www.macforensicslab.com/ProductsAndServices/</a:t>
            </a:r>
          </a:p>
          <a:p>
            <a:pPr>
              <a:spcBef>
                <a:spcPct val="0"/>
              </a:spcBef>
              <a:buClrTx/>
              <a:buSzTx/>
              <a:buFontTx/>
              <a:buNone/>
            </a:pPr>
            <a:r>
              <a:rPr lang="en-US" sz="2000" dirty="0" err="1">
                <a:latin typeface="Times New Roman" pitchFamily="18" charset="0"/>
                <a:cs typeface="Times New Roman" pitchFamily="18" charset="0"/>
              </a:rPr>
              <a:t>index.php?main_page</a:t>
            </a:r>
            <a:r>
              <a:rPr lang="en-US" sz="2000" dirty="0">
                <a:latin typeface="Times New Roman" pitchFamily="18" charset="0"/>
                <a:cs typeface="Times New Roman" pitchFamily="18" charset="0"/>
              </a:rPr>
              <a:t>=</a:t>
            </a:r>
            <a:r>
              <a:rPr lang="en-US" sz="2000" dirty="0" err="1">
                <a:latin typeface="Times New Roman" pitchFamily="18" charset="0"/>
                <a:cs typeface="Times New Roman" pitchFamily="18" charset="0"/>
              </a:rPr>
              <a:t>document_general_info&amp;cPath</a:t>
            </a:r>
            <a:r>
              <a:rPr lang="en-US" sz="2000" dirty="0">
                <a:latin typeface="Times New Roman" pitchFamily="18" charset="0"/>
                <a:cs typeface="Times New Roman" pitchFamily="18" charset="0"/>
              </a:rPr>
              <a:t>=5_24&amp;products_id=213</a:t>
            </a:r>
          </a:p>
        </p:txBody>
      </p:sp>
      <p:sp>
        <p:nvSpPr>
          <p:cNvPr id="5" name="灯片编号占位符 5"/>
          <p:cNvSpPr>
            <a:spLocks noGrp="1"/>
          </p:cNvSpPr>
          <p:nvPr>
            <p:ph type="sldNum" sz="quarter" idx="12"/>
          </p:nvPr>
        </p:nvSpPr>
        <p:spPr>
          <a:xfrm>
            <a:off x="8223250" y="6400800"/>
            <a:ext cx="768350" cy="457200"/>
          </a:xfrm>
          <a:noFill/>
        </p:spPr>
        <p:txBody>
          <a:bodyPr/>
          <a:lstStyle/>
          <a:p>
            <a:fld id="{C5B58C2B-5A33-4FCE-A336-60EE9FBDDE13}" type="slidenum">
              <a:rPr lang="zh-CN" altLang="en-US" smtClean="0">
                <a:ea typeface="SimSun" pitchFamily="2" charset="-122"/>
              </a:rPr>
              <a:pPr/>
              <a:t>32</a:t>
            </a:fld>
            <a:endParaRPr lang="en-US" altLang="zh-CN">
              <a:ea typeface="SimSun" pitchFamily="2" charset="-122"/>
            </a:endParaRPr>
          </a:p>
        </p:txBody>
      </p:sp>
      <p:sp>
        <p:nvSpPr>
          <p:cNvPr id="8" name="Rectangle 1">
            <a:extLst>
              <a:ext uri="{FF2B5EF4-FFF2-40B4-BE49-F238E27FC236}">
                <a16:creationId xmlns:a16="http://schemas.microsoft.com/office/drawing/2014/main" id="{4F1A70A4-6415-489A-8229-171A8F67CCE4}"/>
              </a:ext>
            </a:extLst>
          </p:cNvPr>
          <p:cNvSpPr>
            <a:spLocks noGrp="1" noChangeArrowheads="1"/>
          </p:cNvSpPr>
          <p:nvPr>
            <p:ph type="title"/>
          </p:nvPr>
        </p:nvSpPr>
        <p:spPr>
          <a:xfrm>
            <a:off x="392723" y="304800"/>
            <a:ext cx="8382000" cy="990600"/>
          </a:xfrm>
        </p:spPr>
        <p:txBody>
          <a:bodyPr/>
          <a:lstStyle/>
          <a:p>
            <a:pPr algn="ctr" eaLnBrk="1">
              <a:lnSpc>
                <a:spcPct val="95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sz="2800" b="1" u="none" dirty="0">
                <a:effectLst>
                  <a:outerShdw blurRad="38100" dist="38100" dir="2700000" algn="tl">
                    <a:srgbClr val="000000">
                      <a:alpha val="43137"/>
                    </a:srgbClr>
                  </a:outerShdw>
                </a:effectLst>
                <a:latin typeface="Times New Roman" pitchFamily="18" charset="0"/>
                <a:cs typeface="Times New Roman" pitchFamily="18" charset="0"/>
              </a:rPr>
              <a:t>Data Acquisition and the Order of Volatility (cont’d)</a:t>
            </a:r>
            <a:endParaRPr lang="en-GB" sz="28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2"/>
          </p:nvPr>
        </p:nvSpPr>
        <p:spPr>
          <a:xfrm>
            <a:off x="8223250" y="6400800"/>
            <a:ext cx="768350" cy="457200"/>
          </a:xfrm>
          <a:noFill/>
        </p:spPr>
        <p:txBody>
          <a:bodyPr/>
          <a:lstStyle/>
          <a:p>
            <a:fld id="{C5B58C2B-5A33-4FCE-A336-60EE9FBDDE13}" type="slidenum">
              <a:rPr lang="zh-CN" altLang="en-US" smtClean="0">
                <a:ea typeface="SimSun" pitchFamily="2" charset="-122"/>
              </a:rPr>
              <a:pPr/>
              <a:t>33</a:t>
            </a:fld>
            <a:endParaRPr lang="en-US" altLang="zh-CN">
              <a:ea typeface="SimSun" pitchFamily="2" charset="-122"/>
            </a:endParaRPr>
          </a:p>
        </p:txBody>
      </p:sp>
      <p:pic>
        <p:nvPicPr>
          <p:cNvPr id="1026" name="Picture 2" descr="Ancient book isolated on white — Stock Photo #223868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676400"/>
            <a:ext cx="4276725" cy="2838450"/>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5"/>
          <p:cNvSpPr txBox="1">
            <a:spLocks noChangeArrowheads="1"/>
          </p:cNvSpPr>
          <p:nvPr/>
        </p:nvSpPr>
        <p:spPr bwMode="auto">
          <a:xfrm>
            <a:off x="381000" y="4689038"/>
            <a:ext cx="4060150" cy="523220"/>
          </a:xfrm>
          <a:prstGeom prst="rect">
            <a:avLst/>
          </a:prstGeom>
          <a:noFill/>
          <a:ln w="9525">
            <a:noFill/>
            <a:miter lim="800000"/>
            <a:headEnd/>
            <a:tailEnd/>
          </a:ln>
        </p:spPr>
        <p:txBody>
          <a:bodyPr wrap="none">
            <a:spAutoFit/>
          </a:bodyPr>
          <a:lstStyle/>
          <a:p>
            <a:pPr>
              <a:spcBef>
                <a:spcPct val="0"/>
              </a:spcBef>
              <a:buClrTx/>
              <a:buSzTx/>
              <a:buFontTx/>
              <a:buNone/>
            </a:pPr>
            <a:r>
              <a:rPr lang="en-CA" sz="2800" b="1" dirty="0">
                <a:latin typeface="Times New Roman" pitchFamily="18" charset="0"/>
                <a:cs typeface="Times New Roman" pitchFamily="18" charset="0"/>
              </a:rPr>
              <a:t>A book published in 1857</a:t>
            </a:r>
            <a:endParaRPr lang="en-US" sz="2800" b="1" dirty="0">
              <a:latin typeface="Times New Roman" pitchFamily="18" charset="0"/>
              <a:cs typeface="Times New Roman" pitchFamily="18" charset="0"/>
            </a:endParaRP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3944" y="1583531"/>
            <a:ext cx="4009056" cy="302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Box 5"/>
          <p:cNvSpPr txBox="1">
            <a:spLocks noChangeArrowheads="1"/>
          </p:cNvSpPr>
          <p:nvPr/>
        </p:nvSpPr>
        <p:spPr bwMode="auto">
          <a:xfrm>
            <a:off x="5366937" y="4724400"/>
            <a:ext cx="2783070" cy="523220"/>
          </a:xfrm>
          <a:prstGeom prst="rect">
            <a:avLst/>
          </a:prstGeom>
          <a:noFill/>
          <a:ln w="9525">
            <a:noFill/>
            <a:miter lim="800000"/>
            <a:headEnd/>
            <a:tailEnd/>
          </a:ln>
        </p:spPr>
        <p:txBody>
          <a:bodyPr wrap="none">
            <a:spAutoFit/>
          </a:bodyPr>
          <a:lstStyle/>
          <a:p>
            <a:pPr>
              <a:spcBef>
                <a:spcPct val="0"/>
              </a:spcBef>
              <a:buClrTx/>
              <a:buSzTx/>
              <a:buFontTx/>
              <a:buNone/>
            </a:pPr>
            <a:r>
              <a:rPr lang="en-CA" sz="2800" b="1" dirty="0">
                <a:latin typeface="Times New Roman" pitchFamily="18" charset="0"/>
                <a:cs typeface="Times New Roman" pitchFamily="18" charset="0"/>
              </a:rPr>
              <a:t>unreadable DVD</a:t>
            </a:r>
            <a:endParaRPr lang="en-US" sz="2800" b="1" dirty="0">
              <a:latin typeface="Times New Roman" pitchFamily="18" charset="0"/>
              <a:cs typeface="Times New Roman" pitchFamily="18" charset="0"/>
            </a:endParaRPr>
          </a:p>
        </p:txBody>
      </p:sp>
      <p:sp>
        <p:nvSpPr>
          <p:cNvPr id="11" name="Rectangle 1">
            <a:extLst>
              <a:ext uri="{FF2B5EF4-FFF2-40B4-BE49-F238E27FC236}">
                <a16:creationId xmlns:a16="http://schemas.microsoft.com/office/drawing/2014/main" id="{7934E94A-708A-4633-A04B-ACBA960C5885}"/>
              </a:ext>
            </a:extLst>
          </p:cNvPr>
          <p:cNvSpPr>
            <a:spLocks noGrp="1" noChangeArrowheads="1"/>
          </p:cNvSpPr>
          <p:nvPr>
            <p:ph type="title"/>
          </p:nvPr>
        </p:nvSpPr>
        <p:spPr>
          <a:xfrm>
            <a:off x="562944" y="284560"/>
            <a:ext cx="8382000" cy="990600"/>
          </a:xfrm>
        </p:spPr>
        <p:txBody>
          <a:bodyPr/>
          <a:lstStyle/>
          <a:p>
            <a:pPr algn="ctr" eaLnBrk="1">
              <a:lnSpc>
                <a:spcPct val="95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sz="2800" b="1" u="none" dirty="0">
                <a:effectLst>
                  <a:outerShdw blurRad="38100" dist="38100" dir="2700000" algn="tl">
                    <a:srgbClr val="000000">
                      <a:alpha val="43137"/>
                    </a:srgbClr>
                  </a:outerShdw>
                </a:effectLst>
                <a:latin typeface="Times New Roman" pitchFamily="18" charset="0"/>
                <a:cs typeface="Times New Roman" pitchFamily="18" charset="0"/>
              </a:rPr>
              <a:t>Data Acquisition and the Order of Volatility (cont’d)</a:t>
            </a:r>
            <a:endParaRPr lang="en-GB" sz="28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258165720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a:xfrm>
            <a:off x="400050" y="609600"/>
            <a:ext cx="8382000" cy="990600"/>
          </a:xfrm>
        </p:spPr>
        <p:txBody>
          <a:bodyPr/>
          <a:lstStyle/>
          <a:p>
            <a:pPr algn="ctr" eaLnBrk="1">
              <a:lnSpc>
                <a:spcPct val="95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sz="2800" b="1" u="none" dirty="0">
                <a:effectLst>
                  <a:outerShdw blurRad="38100" dist="38100" dir="2700000" algn="tl">
                    <a:srgbClr val="000000">
                      <a:alpha val="43137"/>
                    </a:srgbClr>
                  </a:outerShdw>
                </a:effectLst>
                <a:latin typeface="Times New Roman" pitchFamily="18" charset="0"/>
                <a:cs typeface="Times New Roman" pitchFamily="18" charset="0"/>
              </a:rPr>
              <a:t>Data Acquisition and the Order of Volatility (cont’d)</a:t>
            </a:r>
            <a:endParaRPr lang="en-GB" sz="28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099" name="Rectangle 2"/>
          <p:cNvSpPr>
            <a:spLocks noGrp="1" noChangeArrowheads="1"/>
          </p:cNvSpPr>
          <p:nvPr>
            <p:ph type="body" idx="1"/>
          </p:nvPr>
        </p:nvSpPr>
        <p:spPr>
          <a:xfrm>
            <a:off x="381000" y="1962150"/>
            <a:ext cx="8153399" cy="2743200"/>
          </a:xfrm>
        </p:spPr>
        <p:txBody>
          <a:bodyPr/>
          <a:lstStyle/>
          <a:p>
            <a:pPr marL="0" indent="0" algn="just" eaLnBrk="1">
              <a:lnSpc>
                <a:spcPct val="95000"/>
              </a:lnSpc>
              <a:buNone/>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US" dirty="0">
                <a:latin typeface="Times New Roman" pitchFamily="18" charset="0"/>
                <a:cs typeface="Times New Roman" pitchFamily="18" charset="0"/>
              </a:rPr>
              <a:t>Thus, when collecting data for a computer forensic investigation you want to </a:t>
            </a:r>
            <a:r>
              <a:rPr lang="en-US" b="1" dirty="0">
                <a:effectLst>
                  <a:outerShdw blurRad="38100" dist="38100" dir="2700000" algn="tl">
                    <a:srgbClr val="000000">
                      <a:alpha val="43137"/>
                    </a:srgbClr>
                  </a:outerShdw>
                </a:effectLst>
                <a:latin typeface="Times New Roman" pitchFamily="18" charset="0"/>
                <a:cs typeface="Times New Roman" pitchFamily="18" charset="0"/>
              </a:rPr>
              <a:t>collect the most volatile data first as it will be lost the quickest</a:t>
            </a:r>
            <a:r>
              <a:rPr lang="en-US" dirty="0">
                <a:latin typeface="Times New Roman" pitchFamily="18" charset="0"/>
                <a:cs typeface="Times New Roman" pitchFamily="18" charset="0"/>
              </a:rPr>
              <a:t>. </a:t>
            </a:r>
          </a:p>
          <a:p>
            <a:pPr marL="0" indent="0" algn="just" eaLnBrk="1">
              <a:lnSpc>
                <a:spcPct val="95000"/>
              </a:lnSpc>
              <a:buNone/>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US" dirty="0">
                <a:latin typeface="Times New Roman" pitchFamily="18" charset="0"/>
                <a:cs typeface="Times New Roman" pitchFamily="18" charset="0"/>
              </a:rPr>
              <a:t>	- The order of volatility shows which data 	will 	be lost first.</a:t>
            </a:r>
          </a:p>
        </p:txBody>
      </p:sp>
      <p:sp>
        <p:nvSpPr>
          <p:cNvPr id="4" name="Text Box 5"/>
          <p:cNvSpPr txBox="1">
            <a:spLocks noChangeArrowheads="1"/>
          </p:cNvSpPr>
          <p:nvPr/>
        </p:nvSpPr>
        <p:spPr bwMode="auto">
          <a:xfrm>
            <a:off x="152400" y="5983069"/>
            <a:ext cx="8377614" cy="707886"/>
          </a:xfrm>
          <a:prstGeom prst="rect">
            <a:avLst/>
          </a:prstGeom>
          <a:noFill/>
          <a:ln w="9525">
            <a:noFill/>
            <a:miter lim="800000"/>
            <a:headEnd/>
            <a:tailEnd/>
          </a:ln>
        </p:spPr>
        <p:txBody>
          <a:bodyPr wrap="none">
            <a:spAutoFit/>
          </a:bodyPr>
          <a:lstStyle/>
          <a:p>
            <a:pPr>
              <a:spcBef>
                <a:spcPct val="0"/>
              </a:spcBef>
              <a:buClrTx/>
              <a:buSzTx/>
              <a:buFontTx/>
              <a:buNone/>
            </a:pPr>
            <a:r>
              <a:rPr lang="en-US" sz="2000" dirty="0">
                <a:latin typeface="Times New Roman" pitchFamily="18" charset="0"/>
                <a:cs typeface="Times New Roman" pitchFamily="18" charset="0"/>
              </a:rPr>
              <a:t>[1] Order of volatility.  http://www.macforensicslab.com/ProductsAndServices/</a:t>
            </a:r>
          </a:p>
          <a:p>
            <a:pPr>
              <a:spcBef>
                <a:spcPct val="0"/>
              </a:spcBef>
              <a:buClrTx/>
              <a:buSzTx/>
              <a:buFontTx/>
              <a:buNone/>
            </a:pPr>
            <a:r>
              <a:rPr lang="en-US" sz="2000" dirty="0" err="1">
                <a:latin typeface="Times New Roman" pitchFamily="18" charset="0"/>
                <a:cs typeface="Times New Roman" pitchFamily="18" charset="0"/>
              </a:rPr>
              <a:t>index.php?main_page</a:t>
            </a:r>
            <a:r>
              <a:rPr lang="en-US" sz="2000" dirty="0">
                <a:latin typeface="Times New Roman" pitchFamily="18" charset="0"/>
                <a:cs typeface="Times New Roman" pitchFamily="18" charset="0"/>
              </a:rPr>
              <a:t>=</a:t>
            </a:r>
            <a:r>
              <a:rPr lang="en-US" sz="2000" dirty="0" err="1">
                <a:latin typeface="Times New Roman" pitchFamily="18" charset="0"/>
                <a:cs typeface="Times New Roman" pitchFamily="18" charset="0"/>
              </a:rPr>
              <a:t>document_general_info&amp;cPath</a:t>
            </a:r>
            <a:r>
              <a:rPr lang="en-US" sz="2000" dirty="0">
                <a:latin typeface="Times New Roman" pitchFamily="18" charset="0"/>
                <a:cs typeface="Times New Roman" pitchFamily="18" charset="0"/>
              </a:rPr>
              <a:t>=5_24&amp;products_id=213</a:t>
            </a:r>
          </a:p>
        </p:txBody>
      </p:sp>
      <p:sp>
        <p:nvSpPr>
          <p:cNvPr id="5" name="灯片编号占位符 5"/>
          <p:cNvSpPr>
            <a:spLocks noGrp="1"/>
          </p:cNvSpPr>
          <p:nvPr>
            <p:ph type="sldNum" sz="quarter" idx="12"/>
          </p:nvPr>
        </p:nvSpPr>
        <p:spPr>
          <a:xfrm>
            <a:off x="8223250" y="6400800"/>
            <a:ext cx="768350" cy="457200"/>
          </a:xfrm>
          <a:noFill/>
        </p:spPr>
        <p:txBody>
          <a:bodyPr/>
          <a:lstStyle/>
          <a:p>
            <a:fld id="{C5B58C2B-5A33-4FCE-A336-60EE9FBDDE13}" type="slidenum">
              <a:rPr lang="zh-CN" altLang="en-US" smtClean="0">
                <a:ea typeface="SimSun" pitchFamily="2" charset="-122"/>
              </a:rPr>
              <a:pPr/>
              <a:t>34</a:t>
            </a:fld>
            <a:endParaRPr lang="en-US" altLang="zh-CN">
              <a:ea typeface="SimSun" pitchFamily="2" charset="-122"/>
            </a:endParaRPr>
          </a:p>
        </p:txBody>
      </p:sp>
    </p:spTree>
    <p:extLst>
      <p:ext uri="{BB962C8B-B14F-4D97-AF65-F5344CB8AC3E}">
        <p14:creationId xmlns:p14="http://schemas.microsoft.com/office/powerpoint/2010/main" val="344135063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a:xfrm>
            <a:off x="381000" y="0"/>
            <a:ext cx="8382000" cy="1146360"/>
          </a:xfrm>
        </p:spPr>
        <p:txBody>
          <a:bodyPr/>
          <a:lstStyle/>
          <a:p>
            <a:pPr algn="ctr" eaLnBrk="1">
              <a:lnSpc>
                <a:spcPct val="95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sz="3200" b="1" u="none" dirty="0">
                <a:effectLst>
                  <a:outerShdw blurRad="38100" dist="38100" dir="2700000" algn="tl">
                    <a:srgbClr val="000000">
                      <a:alpha val="43137"/>
                    </a:srgbClr>
                  </a:outerShdw>
                </a:effectLst>
                <a:latin typeface="Times New Roman" pitchFamily="18" charset="0"/>
                <a:cs typeface="Times New Roman" pitchFamily="18" charset="0"/>
              </a:rPr>
              <a:t>Data Acquisition and </a:t>
            </a:r>
            <a:br>
              <a:rPr lang="en-US" sz="3200" b="1" u="none" dirty="0">
                <a:effectLst>
                  <a:outerShdw blurRad="38100" dist="38100" dir="2700000" algn="tl">
                    <a:srgbClr val="000000">
                      <a:alpha val="43137"/>
                    </a:srgbClr>
                  </a:outerShdw>
                </a:effectLst>
                <a:latin typeface="Times New Roman" pitchFamily="18" charset="0"/>
                <a:cs typeface="Times New Roman" pitchFamily="18" charset="0"/>
              </a:rPr>
            </a:br>
            <a:r>
              <a:rPr lang="en-US" sz="3200" b="1" u="none" dirty="0">
                <a:effectLst>
                  <a:outerShdw blurRad="38100" dist="38100" dir="2700000" algn="tl">
                    <a:srgbClr val="000000">
                      <a:alpha val="43137"/>
                    </a:srgbClr>
                  </a:outerShdw>
                </a:effectLst>
                <a:latin typeface="Times New Roman" pitchFamily="18" charset="0"/>
                <a:cs typeface="Times New Roman" pitchFamily="18" charset="0"/>
              </a:rPr>
              <a:t>the Order of Volatility (cont’d)</a:t>
            </a:r>
            <a:endParaRPr lang="en-GB" sz="32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 name="Text Box 5"/>
          <p:cNvSpPr txBox="1">
            <a:spLocks noChangeArrowheads="1"/>
          </p:cNvSpPr>
          <p:nvPr/>
        </p:nvSpPr>
        <p:spPr bwMode="auto">
          <a:xfrm>
            <a:off x="152400" y="6412468"/>
            <a:ext cx="7869014" cy="400110"/>
          </a:xfrm>
          <a:prstGeom prst="rect">
            <a:avLst/>
          </a:prstGeom>
          <a:noFill/>
          <a:ln w="9525">
            <a:noFill/>
            <a:miter lim="800000"/>
            <a:headEnd/>
            <a:tailEnd/>
          </a:ln>
        </p:spPr>
        <p:txBody>
          <a:bodyPr wrap="none">
            <a:spAutoFit/>
          </a:bodyPr>
          <a:lstStyle/>
          <a:p>
            <a:pPr>
              <a:spcBef>
                <a:spcPct val="0"/>
              </a:spcBef>
              <a:buClrTx/>
              <a:buSzTx/>
              <a:buFontTx/>
              <a:buNone/>
            </a:pPr>
            <a:r>
              <a:rPr lang="en-US" sz="2000" dirty="0">
                <a:latin typeface="Times New Roman" pitchFamily="18" charset="0"/>
                <a:cs typeface="Times New Roman" pitchFamily="18" charset="0"/>
              </a:rPr>
              <a:t>[1] http://www.porcupine.org/forensics/forensic-discovery/appendixB.html</a:t>
            </a:r>
          </a:p>
        </p:txBody>
      </p:sp>
      <p:graphicFrame>
        <p:nvGraphicFramePr>
          <p:cNvPr id="6" name="Table 5"/>
          <p:cNvGraphicFramePr>
            <a:graphicFrameLocks noGrp="1"/>
          </p:cNvGraphicFramePr>
          <p:nvPr/>
        </p:nvGraphicFramePr>
        <p:xfrm>
          <a:off x="228600" y="1371600"/>
          <a:ext cx="6096000" cy="3857484"/>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798923">
                <a:tc>
                  <a:txBody>
                    <a:bodyPr/>
                    <a:lstStyle/>
                    <a:p>
                      <a:pPr algn="ctr"/>
                      <a:r>
                        <a:rPr lang="en-CA" sz="2400" dirty="0">
                          <a:latin typeface="Times New Roman" pitchFamily="18" charset="0"/>
                          <a:cs typeface="Times New Roman" pitchFamily="18" charset="0"/>
                        </a:rPr>
                        <a:t>Registers, peripheral memory, caches, etc.</a:t>
                      </a:r>
                    </a:p>
                  </a:txBody>
                  <a:tcPr/>
                </a:tc>
                <a:tc>
                  <a:txBody>
                    <a:bodyPr/>
                    <a:lstStyle/>
                    <a:p>
                      <a:r>
                        <a:rPr lang="en-CA" sz="2400" dirty="0">
                          <a:latin typeface="Times New Roman" pitchFamily="18" charset="0"/>
                          <a:cs typeface="Times New Roman" pitchFamily="18" charset="0"/>
                        </a:rPr>
                        <a:t>nanoseconds</a:t>
                      </a:r>
                    </a:p>
                  </a:txBody>
                  <a:tcPr/>
                </a:tc>
                <a:extLst>
                  <a:ext uri="{0D108BD9-81ED-4DB2-BD59-A6C34878D82A}">
                    <a16:rowId xmlns:a16="http://schemas.microsoft.com/office/drawing/2014/main" val="10000"/>
                  </a:ext>
                </a:extLst>
              </a:tr>
              <a:tr h="462868">
                <a:tc>
                  <a:txBody>
                    <a:bodyPr/>
                    <a:lstStyle/>
                    <a:p>
                      <a:pPr algn="ctr"/>
                      <a:r>
                        <a:rPr lang="en-US" sz="2400" dirty="0">
                          <a:latin typeface="Times New Roman" pitchFamily="18" charset="0"/>
                          <a:cs typeface="Times New Roman" pitchFamily="18" charset="0"/>
                        </a:rPr>
                        <a:t>Main Memory</a:t>
                      </a:r>
                      <a:endParaRPr lang="en-CA" sz="2400" dirty="0">
                        <a:latin typeface="Times New Roman" pitchFamily="18" charset="0"/>
                        <a:cs typeface="Times New Roman" pitchFamily="18" charset="0"/>
                      </a:endParaRPr>
                    </a:p>
                  </a:txBody>
                  <a:tcPr/>
                </a:tc>
                <a:tc>
                  <a:txBody>
                    <a:bodyPr/>
                    <a:lstStyle/>
                    <a:p>
                      <a:r>
                        <a:rPr lang="en-CA" sz="2400" dirty="0">
                          <a:latin typeface="Times New Roman" pitchFamily="18" charset="0"/>
                          <a:cs typeface="Times New Roman" pitchFamily="18" charset="0"/>
                        </a:rPr>
                        <a:t>nanoseconds</a:t>
                      </a:r>
                    </a:p>
                  </a:txBody>
                  <a:tcPr/>
                </a:tc>
                <a:extLst>
                  <a:ext uri="{0D108BD9-81ED-4DB2-BD59-A6C34878D82A}">
                    <a16:rowId xmlns:a16="http://schemas.microsoft.com/office/drawing/2014/main" val="10001"/>
                  </a:ext>
                </a:extLst>
              </a:tr>
              <a:tr h="462868">
                <a:tc>
                  <a:txBody>
                    <a:bodyPr/>
                    <a:lstStyle/>
                    <a:p>
                      <a:pPr algn="ctr"/>
                      <a:r>
                        <a:rPr lang="en-US" sz="2400" dirty="0">
                          <a:latin typeface="Times New Roman" pitchFamily="18" charset="0"/>
                          <a:cs typeface="Times New Roman" pitchFamily="18" charset="0"/>
                        </a:rPr>
                        <a:t>Network state</a:t>
                      </a:r>
                      <a:endParaRPr lang="en-CA" sz="2400" dirty="0">
                        <a:latin typeface="Times New Roman" pitchFamily="18" charset="0"/>
                        <a:cs typeface="Times New Roman" pitchFamily="18" charset="0"/>
                      </a:endParaRPr>
                    </a:p>
                  </a:txBody>
                  <a:tcPr/>
                </a:tc>
                <a:tc>
                  <a:txBody>
                    <a:bodyPr/>
                    <a:lstStyle/>
                    <a:p>
                      <a:r>
                        <a:rPr lang="en-CA" sz="2400" dirty="0">
                          <a:latin typeface="Times New Roman" pitchFamily="18" charset="0"/>
                          <a:cs typeface="Times New Roman" pitchFamily="18" charset="0"/>
                        </a:rPr>
                        <a:t>milliseconds</a:t>
                      </a:r>
                    </a:p>
                  </a:txBody>
                  <a:tcPr/>
                </a:tc>
                <a:extLst>
                  <a:ext uri="{0D108BD9-81ED-4DB2-BD59-A6C34878D82A}">
                    <a16:rowId xmlns:a16="http://schemas.microsoft.com/office/drawing/2014/main" val="10002"/>
                  </a:ext>
                </a:extLst>
              </a:tr>
              <a:tr h="462868">
                <a:tc>
                  <a:txBody>
                    <a:bodyPr/>
                    <a:lstStyle/>
                    <a:p>
                      <a:pPr algn="ctr"/>
                      <a:r>
                        <a:rPr lang="en-CA" sz="2400" dirty="0">
                          <a:latin typeface="Times New Roman" pitchFamily="18" charset="0"/>
                          <a:cs typeface="Times New Roman" pitchFamily="18" charset="0"/>
                        </a:rPr>
                        <a:t>Running processes </a:t>
                      </a:r>
                    </a:p>
                  </a:txBody>
                  <a:tcPr/>
                </a:tc>
                <a:tc>
                  <a:txBody>
                    <a:bodyPr/>
                    <a:lstStyle/>
                    <a:p>
                      <a:r>
                        <a:rPr lang="en-US" sz="2400" dirty="0">
                          <a:latin typeface="Times New Roman" pitchFamily="18" charset="0"/>
                          <a:cs typeface="Times New Roman" pitchFamily="18" charset="0"/>
                        </a:rPr>
                        <a:t>seconds</a:t>
                      </a:r>
                      <a:endParaRPr lang="en-CA" sz="2400" dirty="0">
                        <a:latin typeface="Times New Roman" pitchFamily="18" charset="0"/>
                        <a:cs typeface="Times New Roman" pitchFamily="18" charset="0"/>
                      </a:endParaRPr>
                    </a:p>
                  </a:txBody>
                  <a:tcPr/>
                </a:tc>
                <a:extLst>
                  <a:ext uri="{0D108BD9-81ED-4DB2-BD59-A6C34878D82A}">
                    <a16:rowId xmlns:a16="http://schemas.microsoft.com/office/drawing/2014/main" val="10003"/>
                  </a:ext>
                </a:extLst>
              </a:tr>
              <a:tr h="798923">
                <a:tc>
                  <a:txBody>
                    <a:bodyPr/>
                    <a:lstStyle/>
                    <a:p>
                      <a:pPr algn="ctr"/>
                      <a:r>
                        <a:rPr lang="en-CA" sz="2400" dirty="0">
                          <a:latin typeface="Times New Roman" pitchFamily="18" charset="0"/>
                          <a:cs typeface="Times New Roman" pitchFamily="18" charset="0"/>
                        </a:rPr>
                        <a:t>Floppies, Hard disk, backup media, etc. </a:t>
                      </a:r>
                    </a:p>
                  </a:txBody>
                  <a:tcPr/>
                </a:tc>
                <a:tc>
                  <a:txBody>
                    <a:bodyPr/>
                    <a:lstStyle/>
                    <a:p>
                      <a:r>
                        <a:rPr lang="en-US" sz="2400" dirty="0">
                          <a:latin typeface="Times New Roman" pitchFamily="18" charset="0"/>
                          <a:cs typeface="Times New Roman" pitchFamily="18" charset="0"/>
                        </a:rPr>
                        <a:t>years</a:t>
                      </a:r>
                      <a:endParaRPr lang="en-CA" sz="2400" dirty="0">
                        <a:latin typeface="Times New Roman" pitchFamily="18" charset="0"/>
                        <a:cs typeface="Times New Roman" pitchFamily="18" charset="0"/>
                      </a:endParaRPr>
                    </a:p>
                  </a:txBody>
                  <a:tcPr/>
                </a:tc>
                <a:extLst>
                  <a:ext uri="{0D108BD9-81ED-4DB2-BD59-A6C34878D82A}">
                    <a16:rowId xmlns:a16="http://schemas.microsoft.com/office/drawing/2014/main" val="10004"/>
                  </a:ext>
                </a:extLst>
              </a:tr>
              <a:tr h="462868">
                <a:tc>
                  <a:txBody>
                    <a:bodyPr/>
                    <a:lstStyle/>
                    <a:p>
                      <a:pPr algn="ctr"/>
                      <a:r>
                        <a:rPr lang="en-CA" sz="2400" dirty="0">
                          <a:latin typeface="Times New Roman" pitchFamily="18" charset="0"/>
                          <a:cs typeface="Times New Roman" pitchFamily="18" charset="0"/>
                        </a:rPr>
                        <a:t>CD-ROMs, printouts, etc.</a:t>
                      </a:r>
                    </a:p>
                  </a:txBody>
                  <a:tcPr/>
                </a:tc>
                <a:tc>
                  <a:txBody>
                    <a:bodyPr/>
                    <a:lstStyle/>
                    <a:p>
                      <a:r>
                        <a:rPr lang="en-US" sz="2400" dirty="0">
                          <a:latin typeface="Times New Roman" pitchFamily="18" charset="0"/>
                          <a:cs typeface="Times New Roman" pitchFamily="18" charset="0"/>
                        </a:rPr>
                        <a:t>tens of years</a:t>
                      </a:r>
                      <a:endParaRPr lang="en-CA" sz="2400" dirty="0">
                        <a:latin typeface="Times New Roman" pitchFamily="18" charset="0"/>
                        <a:cs typeface="Times New Roman" pitchFamily="18" charset="0"/>
                      </a:endParaRPr>
                    </a:p>
                  </a:txBody>
                  <a:tcPr/>
                </a:tc>
                <a:extLst>
                  <a:ext uri="{0D108BD9-81ED-4DB2-BD59-A6C34878D82A}">
                    <a16:rowId xmlns:a16="http://schemas.microsoft.com/office/drawing/2014/main" val="10005"/>
                  </a:ext>
                </a:extLst>
              </a:tr>
            </a:tbl>
          </a:graphicData>
        </a:graphic>
      </p:graphicFrame>
      <p:sp>
        <p:nvSpPr>
          <p:cNvPr id="7" name="Text Box 5"/>
          <p:cNvSpPr txBox="1">
            <a:spLocks noChangeArrowheads="1"/>
          </p:cNvSpPr>
          <p:nvPr/>
        </p:nvSpPr>
        <p:spPr bwMode="auto">
          <a:xfrm>
            <a:off x="1905000" y="5715000"/>
            <a:ext cx="4405373" cy="523220"/>
          </a:xfrm>
          <a:prstGeom prst="rect">
            <a:avLst/>
          </a:prstGeom>
          <a:noFill/>
          <a:ln w="9525">
            <a:noFill/>
            <a:miter lim="800000"/>
            <a:headEnd/>
            <a:tailEnd/>
          </a:ln>
        </p:spPr>
        <p:txBody>
          <a:bodyPr wrap="none">
            <a:spAutoFit/>
          </a:bodyPr>
          <a:lstStyle/>
          <a:p>
            <a:pPr>
              <a:spcBef>
                <a:spcPct val="0"/>
              </a:spcBef>
              <a:buClrTx/>
              <a:buSzTx/>
              <a:buFontTx/>
              <a:buNone/>
            </a:pPr>
            <a:r>
              <a:rPr lang="en-US" sz="2800" dirty="0">
                <a:latin typeface="Times New Roman" pitchFamily="18" charset="0"/>
                <a:cs typeface="Times New Roman" pitchFamily="18" charset="0"/>
              </a:rPr>
              <a:t>The expected lifespan of data</a:t>
            </a:r>
          </a:p>
        </p:txBody>
      </p:sp>
      <p:sp>
        <p:nvSpPr>
          <p:cNvPr id="8" name="灯片编号占位符 5"/>
          <p:cNvSpPr>
            <a:spLocks noGrp="1"/>
          </p:cNvSpPr>
          <p:nvPr>
            <p:ph type="sldNum" sz="quarter" idx="12"/>
          </p:nvPr>
        </p:nvSpPr>
        <p:spPr>
          <a:xfrm>
            <a:off x="8147050" y="6400800"/>
            <a:ext cx="768350" cy="457200"/>
          </a:xfrm>
          <a:noFill/>
        </p:spPr>
        <p:txBody>
          <a:bodyPr/>
          <a:lstStyle/>
          <a:p>
            <a:fld id="{C5B58C2B-5A33-4FCE-A336-60EE9FBDDE13}" type="slidenum">
              <a:rPr lang="zh-CN" altLang="en-US" smtClean="0">
                <a:ea typeface="SimSun" pitchFamily="2" charset="-122"/>
              </a:rPr>
              <a:pPr/>
              <a:t>35</a:t>
            </a:fld>
            <a:endParaRPr lang="en-US" altLang="zh-CN">
              <a:ea typeface="SimSun" pitchFamily="2" charset="-122"/>
            </a:endParaRPr>
          </a:p>
        </p:txBody>
      </p:sp>
      <p:cxnSp>
        <p:nvCxnSpPr>
          <p:cNvPr id="9" name="Straight Arrow Connector 8">
            <a:extLst>
              <a:ext uri="{FF2B5EF4-FFF2-40B4-BE49-F238E27FC236}">
                <a16:creationId xmlns:a16="http://schemas.microsoft.com/office/drawing/2014/main" id="{24831E37-8702-4CAD-864A-FB99E7D80C58}"/>
              </a:ext>
            </a:extLst>
          </p:cNvPr>
          <p:cNvCxnSpPr/>
          <p:nvPr/>
        </p:nvCxnSpPr>
        <p:spPr bwMode="auto">
          <a:xfrm rot="5400000" flipH="1" flipV="1">
            <a:off x="4388005" y="3397405"/>
            <a:ext cx="4328468" cy="1922"/>
          </a:xfrm>
          <a:prstGeom prst="straightConnector1">
            <a:avLst/>
          </a:prstGeom>
          <a:noFill/>
          <a:ln w="60325" cap="flat" cmpd="sng" algn="ctr">
            <a:solidFill>
              <a:srgbClr val="FF0000"/>
            </a:solidFill>
            <a:prstDash val="solid"/>
            <a:round/>
            <a:headEnd type="triangle" w="med" len="med"/>
            <a:tailEnd type="none"/>
          </a:ln>
          <a:effectLst/>
        </p:spPr>
      </p:cxnSp>
      <p:sp>
        <p:nvSpPr>
          <p:cNvPr id="10" name="Rectangle 2">
            <a:extLst>
              <a:ext uri="{FF2B5EF4-FFF2-40B4-BE49-F238E27FC236}">
                <a16:creationId xmlns:a16="http://schemas.microsoft.com/office/drawing/2014/main" id="{AC2393E0-C350-4B80-8AD1-537DD8264C3C}"/>
              </a:ext>
            </a:extLst>
          </p:cNvPr>
          <p:cNvSpPr txBox="1">
            <a:spLocks noChangeArrowheads="1"/>
          </p:cNvSpPr>
          <p:nvPr/>
        </p:nvSpPr>
        <p:spPr bwMode="auto">
          <a:xfrm>
            <a:off x="6629400" y="1143000"/>
            <a:ext cx="990600" cy="381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lgn="ctr" eaLnBrk="1">
              <a:lnSpc>
                <a:spcPct val="95000"/>
              </a:lnSpc>
              <a:spcAft>
                <a:spcPts val="1200"/>
              </a:spcAft>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US" sz="2800" b="1" kern="0" dirty="0">
                <a:effectLst>
                  <a:outerShdw blurRad="38100" dist="38100" dir="2700000" algn="tl">
                    <a:srgbClr val="000000">
                      <a:alpha val="43137"/>
                    </a:srgbClr>
                  </a:outerShdw>
                </a:effectLst>
                <a:latin typeface="Times New Roman" pitchFamily="18" charset="0"/>
                <a:cs typeface="Times New Roman" pitchFamily="18" charset="0"/>
              </a:rPr>
              <a:t>high</a:t>
            </a:r>
            <a:endParaRPr kumimoji="0" lang="en-US" sz="2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itchFamily="18" charset="0"/>
              <a:cs typeface="Times New Roman" pitchFamily="18" charset="0"/>
            </a:endParaRPr>
          </a:p>
        </p:txBody>
      </p:sp>
      <p:sp>
        <p:nvSpPr>
          <p:cNvPr id="11" name="Rectangle 2">
            <a:extLst>
              <a:ext uri="{FF2B5EF4-FFF2-40B4-BE49-F238E27FC236}">
                <a16:creationId xmlns:a16="http://schemas.microsoft.com/office/drawing/2014/main" id="{C0FD97CD-8EE3-40A2-A377-0BB15C3CE07C}"/>
              </a:ext>
            </a:extLst>
          </p:cNvPr>
          <p:cNvSpPr txBox="1">
            <a:spLocks noChangeArrowheads="1"/>
          </p:cNvSpPr>
          <p:nvPr/>
        </p:nvSpPr>
        <p:spPr bwMode="auto">
          <a:xfrm>
            <a:off x="6400800" y="2743200"/>
            <a:ext cx="2667000" cy="137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lgn="ctr" eaLnBrk="1">
              <a:lnSpc>
                <a:spcPct val="95000"/>
              </a:lnSpc>
              <a:spcAft>
                <a:spcPts val="1200"/>
              </a:spcAft>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US" kern="0" dirty="0">
                <a:latin typeface="Times New Roman" pitchFamily="18" charset="0"/>
                <a:cs typeface="Times New Roman" pitchFamily="18" charset="0"/>
              </a:rPr>
              <a:t>The order of volatility in which data will be lost first.</a:t>
            </a:r>
            <a:endParaRPr kumimoji="0" lang="en-US" sz="2000" b="0" i="0" u="none" strike="noStrike" kern="0" cap="none" spc="0" normalizeH="0" baseline="0" noProof="0" dirty="0">
              <a:ln>
                <a:noFill/>
              </a:ln>
              <a:solidFill>
                <a:schemeClr val="tx1"/>
              </a:solidFill>
              <a:effectLst/>
              <a:uLnTx/>
              <a:uFillTx/>
              <a:latin typeface="Times New Roman" pitchFamily="18" charset="0"/>
              <a:cs typeface="Times New Roman" pitchFamily="18"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body" idx="1"/>
          </p:nvPr>
        </p:nvSpPr>
        <p:spPr>
          <a:xfrm>
            <a:off x="990600" y="1600200"/>
            <a:ext cx="4114800" cy="3429000"/>
          </a:xfrm>
        </p:spPr>
        <p:txBody>
          <a:bodyPr/>
          <a:lstStyle/>
          <a:p>
            <a:pPr eaLnBrk="1">
              <a:lnSpc>
                <a:spcPct val="95000"/>
              </a:lnSpc>
              <a:buNone/>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US" sz="2400" dirty="0">
                <a:latin typeface="Times New Roman" pitchFamily="18" charset="0"/>
                <a:cs typeface="Times New Roman" pitchFamily="18" charset="0"/>
              </a:rPr>
              <a:t>Memory contents </a:t>
            </a:r>
          </a:p>
          <a:p>
            <a:pPr eaLnBrk="1">
              <a:lnSpc>
                <a:spcPct val="95000"/>
              </a:lnSpc>
              <a:buNone/>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US" sz="2400" dirty="0">
                <a:latin typeface="Times New Roman" pitchFamily="18" charset="0"/>
                <a:cs typeface="Times New Roman" pitchFamily="18" charset="0"/>
              </a:rPr>
              <a:t>Swap files </a:t>
            </a:r>
          </a:p>
          <a:p>
            <a:pPr eaLnBrk="1">
              <a:lnSpc>
                <a:spcPct val="95000"/>
              </a:lnSpc>
              <a:buNone/>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US" sz="2400" dirty="0">
                <a:latin typeface="Times New Roman" pitchFamily="18" charset="0"/>
                <a:cs typeface="Times New Roman" pitchFamily="18" charset="0"/>
              </a:rPr>
              <a:t>Network processes </a:t>
            </a:r>
          </a:p>
          <a:p>
            <a:pPr eaLnBrk="1">
              <a:lnSpc>
                <a:spcPct val="95000"/>
              </a:lnSpc>
              <a:buNone/>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US" sz="2400" dirty="0">
                <a:latin typeface="Times New Roman" pitchFamily="18" charset="0"/>
                <a:cs typeface="Times New Roman" pitchFamily="18" charset="0"/>
              </a:rPr>
              <a:t>System processes </a:t>
            </a:r>
          </a:p>
          <a:p>
            <a:pPr eaLnBrk="1">
              <a:lnSpc>
                <a:spcPct val="95000"/>
              </a:lnSpc>
              <a:buNone/>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US" sz="2400" dirty="0">
                <a:latin typeface="Times New Roman" pitchFamily="18" charset="0"/>
                <a:cs typeface="Times New Roman" pitchFamily="18" charset="0"/>
              </a:rPr>
              <a:t>File system information </a:t>
            </a:r>
          </a:p>
          <a:p>
            <a:pPr eaLnBrk="1">
              <a:lnSpc>
                <a:spcPct val="95000"/>
              </a:lnSpc>
              <a:buNone/>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US" sz="2400" dirty="0">
                <a:latin typeface="Times New Roman" pitchFamily="18" charset="0"/>
                <a:cs typeface="Times New Roman" pitchFamily="18" charset="0"/>
              </a:rPr>
              <a:t>Raw disk blocks</a:t>
            </a:r>
            <a:endParaRPr lang="en-US" sz="2000" dirty="0">
              <a:latin typeface="Times New Roman" pitchFamily="18" charset="0"/>
              <a:cs typeface="Times New Roman" pitchFamily="18" charset="0"/>
            </a:endParaRPr>
          </a:p>
        </p:txBody>
      </p:sp>
      <p:cxnSp>
        <p:nvCxnSpPr>
          <p:cNvPr id="6" name="Straight Arrow Connector 5"/>
          <p:cNvCxnSpPr/>
          <p:nvPr/>
        </p:nvCxnSpPr>
        <p:spPr bwMode="auto">
          <a:xfrm rot="5400000" flipH="1" flipV="1">
            <a:off x="3392183" y="3240577"/>
            <a:ext cx="3577246" cy="1588"/>
          </a:xfrm>
          <a:prstGeom prst="straightConnector1">
            <a:avLst/>
          </a:prstGeom>
          <a:noFill/>
          <a:ln w="104775" cap="flat" cmpd="sng" algn="ctr">
            <a:solidFill>
              <a:srgbClr val="FF0000"/>
            </a:solidFill>
            <a:prstDash val="solid"/>
            <a:round/>
            <a:headEnd type="triangle" w="med" len="med"/>
            <a:tailEnd type="none"/>
          </a:ln>
          <a:effectLst/>
        </p:spPr>
      </p:cxnSp>
      <p:sp>
        <p:nvSpPr>
          <p:cNvPr id="13" name="Rectangle 2"/>
          <p:cNvSpPr txBox="1">
            <a:spLocks noChangeArrowheads="1"/>
          </p:cNvSpPr>
          <p:nvPr/>
        </p:nvSpPr>
        <p:spPr bwMode="auto">
          <a:xfrm>
            <a:off x="5486400" y="2743200"/>
            <a:ext cx="2667000" cy="137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lgn="ctr" eaLnBrk="1">
              <a:lnSpc>
                <a:spcPct val="95000"/>
              </a:lnSpc>
              <a:spcAft>
                <a:spcPts val="1200"/>
              </a:spcAft>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US" kern="0" dirty="0">
                <a:latin typeface="Times New Roman" pitchFamily="18" charset="0"/>
                <a:cs typeface="Times New Roman" pitchFamily="18" charset="0"/>
              </a:rPr>
              <a:t>The order of volatility in which data will be lost first.</a:t>
            </a:r>
            <a:endParaRPr kumimoji="0" lang="en-US" sz="2000" b="0" i="0" u="none" strike="noStrike" kern="0" cap="none" spc="0" normalizeH="0" baseline="0" noProof="0" dirty="0">
              <a:ln>
                <a:noFill/>
              </a:ln>
              <a:solidFill>
                <a:schemeClr val="tx1"/>
              </a:solidFill>
              <a:effectLst/>
              <a:uLnTx/>
              <a:uFillTx/>
              <a:latin typeface="Times New Roman" pitchFamily="18" charset="0"/>
              <a:cs typeface="Times New Roman" pitchFamily="18" charset="0"/>
            </a:endParaRPr>
          </a:p>
        </p:txBody>
      </p:sp>
      <p:sp>
        <p:nvSpPr>
          <p:cNvPr id="15" name="Rectangle 2"/>
          <p:cNvSpPr txBox="1">
            <a:spLocks noChangeArrowheads="1"/>
          </p:cNvSpPr>
          <p:nvPr/>
        </p:nvSpPr>
        <p:spPr bwMode="auto">
          <a:xfrm>
            <a:off x="457200" y="5334000"/>
            <a:ext cx="8229600" cy="129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lgn="just" eaLnBrk="1">
              <a:lnSpc>
                <a:spcPct val="95000"/>
              </a:lnSpc>
              <a:spcAft>
                <a:spcPts val="1200"/>
              </a:spcAft>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US" kern="0" dirty="0">
                <a:latin typeface="Times New Roman" pitchFamily="18" charset="0"/>
                <a:cs typeface="Times New Roman" pitchFamily="18" charset="0"/>
              </a:rPr>
              <a:t>Memory contents, swap files, network processes, and system processes will all be lost when the suspect system is shut down or rebooted. We call this type of data </a:t>
            </a:r>
            <a:r>
              <a:rPr lang="en-US" b="1" kern="0" dirty="0">
                <a:latin typeface="Times New Roman" pitchFamily="18" charset="0"/>
                <a:cs typeface="Times New Roman" pitchFamily="18" charset="0"/>
              </a:rPr>
              <a:t>volatile</a:t>
            </a:r>
            <a:r>
              <a:rPr lang="en-US" kern="0" dirty="0">
                <a:latin typeface="Times New Roman" pitchFamily="18" charset="0"/>
                <a:cs typeface="Times New Roman" pitchFamily="18" charset="0"/>
              </a:rPr>
              <a:t>.</a:t>
            </a:r>
          </a:p>
        </p:txBody>
      </p:sp>
      <p:sp>
        <p:nvSpPr>
          <p:cNvPr id="17" name="灯片编号占位符 5"/>
          <p:cNvSpPr>
            <a:spLocks noGrp="1"/>
          </p:cNvSpPr>
          <p:nvPr>
            <p:ph type="sldNum" sz="quarter" idx="12"/>
          </p:nvPr>
        </p:nvSpPr>
        <p:spPr>
          <a:xfrm>
            <a:off x="7994650" y="6400800"/>
            <a:ext cx="768350" cy="457200"/>
          </a:xfrm>
          <a:noFill/>
        </p:spPr>
        <p:txBody>
          <a:bodyPr/>
          <a:lstStyle/>
          <a:p>
            <a:fld id="{C5B58C2B-5A33-4FCE-A336-60EE9FBDDE13}" type="slidenum">
              <a:rPr lang="zh-CN" altLang="en-US" smtClean="0">
                <a:ea typeface="SimSun" pitchFamily="2" charset="-122"/>
              </a:rPr>
              <a:pPr/>
              <a:t>36</a:t>
            </a:fld>
            <a:endParaRPr lang="en-US" altLang="zh-CN">
              <a:ea typeface="SimSun" pitchFamily="2" charset="-122"/>
            </a:endParaRPr>
          </a:p>
        </p:txBody>
      </p:sp>
      <p:sp>
        <p:nvSpPr>
          <p:cNvPr id="8" name="Rectangle 7"/>
          <p:cNvSpPr/>
          <p:nvPr/>
        </p:nvSpPr>
        <p:spPr bwMode="auto">
          <a:xfrm>
            <a:off x="990600" y="3886200"/>
            <a:ext cx="3810000" cy="1143000"/>
          </a:xfrm>
          <a:prstGeom prst="rect">
            <a:avLst/>
          </a:prstGeom>
          <a:noFill/>
          <a:ln w="6667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US" sz="2400" b="0" i="0" u="none" strike="noStrike" cap="none" normalizeH="0" baseline="0">
              <a:ln>
                <a:noFill/>
              </a:ln>
              <a:solidFill>
                <a:schemeClr val="tx1"/>
              </a:solidFill>
              <a:effectLst/>
              <a:latin typeface="Comic Sans MS" pitchFamily="66" charset="0"/>
            </a:endParaRPr>
          </a:p>
        </p:txBody>
      </p:sp>
      <p:sp>
        <p:nvSpPr>
          <p:cNvPr id="9" name="Rectangle 2"/>
          <p:cNvSpPr txBox="1">
            <a:spLocks noChangeArrowheads="1"/>
          </p:cNvSpPr>
          <p:nvPr/>
        </p:nvSpPr>
        <p:spPr bwMode="auto">
          <a:xfrm>
            <a:off x="5257800" y="1219200"/>
            <a:ext cx="990600" cy="381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lgn="ctr" eaLnBrk="1">
              <a:lnSpc>
                <a:spcPct val="95000"/>
              </a:lnSpc>
              <a:spcAft>
                <a:spcPts val="1200"/>
              </a:spcAft>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US" sz="2800" b="1" kern="0" dirty="0">
                <a:effectLst>
                  <a:outerShdw blurRad="38100" dist="38100" dir="2700000" algn="tl">
                    <a:srgbClr val="000000">
                      <a:alpha val="43137"/>
                    </a:srgbClr>
                  </a:outerShdw>
                </a:effectLst>
                <a:latin typeface="Times New Roman" pitchFamily="18" charset="0"/>
                <a:cs typeface="Times New Roman" pitchFamily="18" charset="0"/>
              </a:rPr>
              <a:t>high</a:t>
            </a:r>
            <a:endParaRPr kumimoji="0" lang="en-US" sz="2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itchFamily="18" charset="0"/>
              <a:cs typeface="Times New Roman" pitchFamily="18" charset="0"/>
            </a:endParaRPr>
          </a:p>
        </p:txBody>
      </p:sp>
      <p:sp>
        <p:nvSpPr>
          <p:cNvPr id="12" name="Rectangle 1">
            <a:extLst>
              <a:ext uri="{FF2B5EF4-FFF2-40B4-BE49-F238E27FC236}">
                <a16:creationId xmlns:a16="http://schemas.microsoft.com/office/drawing/2014/main" id="{7D297A5E-AFEE-4BB8-B2CC-1BF998EEADD1}"/>
              </a:ext>
            </a:extLst>
          </p:cNvPr>
          <p:cNvSpPr>
            <a:spLocks noGrp="1" noChangeArrowheads="1"/>
          </p:cNvSpPr>
          <p:nvPr>
            <p:ph type="title"/>
          </p:nvPr>
        </p:nvSpPr>
        <p:spPr>
          <a:xfrm>
            <a:off x="381000" y="0"/>
            <a:ext cx="8382000" cy="1146360"/>
          </a:xfrm>
        </p:spPr>
        <p:txBody>
          <a:bodyPr/>
          <a:lstStyle/>
          <a:p>
            <a:pPr algn="ctr" eaLnBrk="1">
              <a:lnSpc>
                <a:spcPct val="95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sz="3200" b="1" u="none" dirty="0">
                <a:effectLst>
                  <a:outerShdw blurRad="38100" dist="38100" dir="2700000" algn="tl">
                    <a:srgbClr val="000000">
                      <a:alpha val="43137"/>
                    </a:srgbClr>
                  </a:outerShdw>
                </a:effectLst>
                <a:latin typeface="Times New Roman" pitchFamily="18" charset="0"/>
                <a:cs typeface="Times New Roman" pitchFamily="18" charset="0"/>
              </a:rPr>
              <a:t>Data Acquisition and </a:t>
            </a:r>
            <a:br>
              <a:rPr lang="en-US" sz="3200" b="1" u="none" dirty="0">
                <a:effectLst>
                  <a:outerShdw blurRad="38100" dist="38100" dir="2700000" algn="tl">
                    <a:srgbClr val="000000">
                      <a:alpha val="43137"/>
                    </a:srgbClr>
                  </a:outerShdw>
                </a:effectLst>
                <a:latin typeface="Times New Roman" pitchFamily="18" charset="0"/>
                <a:cs typeface="Times New Roman" pitchFamily="18" charset="0"/>
              </a:rPr>
            </a:br>
            <a:r>
              <a:rPr lang="en-US" sz="3200" b="1" u="none" dirty="0">
                <a:effectLst>
                  <a:outerShdw blurRad="38100" dist="38100" dir="2700000" algn="tl">
                    <a:srgbClr val="000000">
                      <a:alpha val="43137"/>
                    </a:srgbClr>
                  </a:outerShdw>
                </a:effectLst>
                <a:latin typeface="Times New Roman" pitchFamily="18" charset="0"/>
                <a:cs typeface="Times New Roman" pitchFamily="18" charset="0"/>
              </a:rPr>
              <a:t>the Order of Volatility (cont’d)</a:t>
            </a:r>
            <a:endParaRPr lang="en-GB" sz="32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 name="Right Brace 3">
            <a:extLst>
              <a:ext uri="{FF2B5EF4-FFF2-40B4-BE49-F238E27FC236}">
                <a16:creationId xmlns:a16="http://schemas.microsoft.com/office/drawing/2014/main" id="{B761F12B-A70B-4B5A-B6E0-96C37E60E94A}"/>
              </a:ext>
            </a:extLst>
          </p:cNvPr>
          <p:cNvSpPr/>
          <p:nvPr/>
        </p:nvSpPr>
        <p:spPr bwMode="auto">
          <a:xfrm>
            <a:off x="3429000" y="1752600"/>
            <a:ext cx="452436" cy="2057400"/>
          </a:xfrm>
          <a:prstGeom prst="rightBrace">
            <a:avLst/>
          </a:prstGeom>
          <a:noFill/>
          <a:ln w="476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US" sz="2400" b="0" i="0" u="none" strike="noStrike" cap="none" normalizeH="0" baseline="0">
              <a:ln>
                <a:noFill/>
              </a:ln>
              <a:solidFill>
                <a:schemeClr val="tx1"/>
              </a:solidFill>
              <a:effectLst/>
              <a:latin typeface="Comic Sans MS" pitchFamily="66" charset="0"/>
            </a:endParaRPr>
          </a:p>
        </p:txBody>
      </p:sp>
      <p:sp>
        <p:nvSpPr>
          <p:cNvPr id="11" name="Content Placeholder 2">
            <a:extLst>
              <a:ext uri="{FF2B5EF4-FFF2-40B4-BE49-F238E27FC236}">
                <a16:creationId xmlns:a16="http://schemas.microsoft.com/office/drawing/2014/main" id="{85ED9E3A-2F54-4EA3-880E-0835D5348FD7}"/>
              </a:ext>
            </a:extLst>
          </p:cNvPr>
          <p:cNvSpPr txBox="1">
            <a:spLocks/>
          </p:cNvSpPr>
          <p:nvPr/>
        </p:nvSpPr>
        <p:spPr bwMode="auto">
          <a:xfrm>
            <a:off x="3961415" y="2593409"/>
            <a:ext cx="1098381" cy="457200"/>
          </a:xfrm>
          <a:prstGeom prst="rect">
            <a:avLst/>
          </a:prstGeom>
          <a:solidFill>
            <a:srgbClr val="FFFF00"/>
          </a:solidFill>
          <a:ln w="9525">
            <a:noFill/>
            <a:miter lim="800000"/>
            <a:headEnd/>
            <a:tailEnd/>
          </a:ln>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defRPr/>
            </a:pPr>
            <a:r>
              <a:rPr lang="en-US" sz="2000" b="1" kern="0" dirty="0">
                <a:latin typeface="Times New Roman" pitchFamily="18" charset="0"/>
                <a:cs typeface="Times New Roman" pitchFamily="18" charset="0"/>
              </a:rPr>
              <a:t>volatile</a:t>
            </a:r>
            <a:endParaRPr lang="en-US" sz="2000" b="1" kern="0" dirty="0">
              <a:solidFill>
                <a:srgbClr val="C00000"/>
              </a:solidFill>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a:xfrm>
            <a:off x="381000" y="0"/>
            <a:ext cx="8382000" cy="990600"/>
          </a:xfrm>
        </p:spPr>
        <p:txBody>
          <a:bodyPr/>
          <a:lstStyle/>
          <a:p>
            <a:pPr algn="ctr" eaLnBrk="1">
              <a:lnSpc>
                <a:spcPct val="95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sz="3200" b="1" u="none" dirty="0">
                <a:effectLst>
                  <a:outerShdw blurRad="38100" dist="38100" dir="2700000" algn="tl">
                    <a:srgbClr val="000000">
                      <a:alpha val="43137"/>
                    </a:srgbClr>
                  </a:outerShdw>
                </a:effectLst>
                <a:latin typeface="Times New Roman" pitchFamily="18" charset="0"/>
                <a:cs typeface="Times New Roman" pitchFamily="18" charset="0"/>
              </a:rPr>
              <a:t>Volatile Data Acquisition and Analysis (Memory Forensics or Live Forensics)</a:t>
            </a:r>
            <a:endParaRPr lang="en-GB" sz="32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5" name="Rectangle 2"/>
          <p:cNvSpPr txBox="1">
            <a:spLocks noChangeArrowheads="1"/>
          </p:cNvSpPr>
          <p:nvPr/>
        </p:nvSpPr>
        <p:spPr bwMode="auto">
          <a:xfrm>
            <a:off x="381000" y="990600"/>
            <a:ext cx="8229600" cy="472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lgn="just" eaLnBrk="1">
              <a:lnSpc>
                <a:spcPct val="95000"/>
              </a:lnSpc>
              <a:spcAft>
                <a:spcPts val="1200"/>
              </a:spcAft>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US" b="1" kern="0" dirty="0">
                <a:effectLst>
                  <a:outerShdw blurRad="38100" dist="38100" dir="2700000" algn="tl">
                    <a:srgbClr val="000000">
                      <a:alpha val="43137"/>
                    </a:srgbClr>
                  </a:outerShdw>
                </a:effectLst>
                <a:latin typeface="Times New Roman" pitchFamily="18" charset="0"/>
                <a:cs typeface="Times New Roman" pitchFamily="18" charset="0"/>
              </a:rPr>
              <a:t>Why Memory Forensics?</a:t>
            </a:r>
          </a:p>
          <a:p>
            <a:pPr lvl="1" algn="just" eaLnBrk="1">
              <a:spcBef>
                <a:spcPts val="0"/>
              </a:spcBef>
              <a:spcAft>
                <a:spcPts val="600"/>
              </a:spcAft>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US" kern="0" dirty="0">
                <a:latin typeface="Times New Roman" pitchFamily="18" charset="0"/>
                <a:cs typeface="Times New Roman" pitchFamily="18" charset="0"/>
              </a:rPr>
              <a:t>Volatile Data on running computers can provide crucial evidence, for example,</a:t>
            </a:r>
          </a:p>
          <a:p>
            <a:pPr lvl="2" algn="just" eaLnBrk="1">
              <a:spcBef>
                <a:spcPts val="0"/>
              </a:spcBef>
              <a:spcAft>
                <a:spcPts val="600"/>
              </a:spcAft>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US" sz="2000" kern="0" dirty="0">
                <a:latin typeface="Times New Roman" pitchFamily="18" charset="0"/>
                <a:cs typeface="Times New Roman" pitchFamily="18" charset="0"/>
              </a:rPr>
              <a:t>Running processes.</a:t>
            </a:r>
          </a:p>
          <a:p>
            <a:pPr lvl="2" algn="just" eaLnBrk="1">
              <a:spcBef>
                <a:spcPts val="0"/>
              </a:spcBef>
              <a:spcAft>
                <a:spcPts val="600"/>
              </a:spcAft>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US" sz="2000" kern="0" dirty="0">
                <a:latin typeface="Times New Roman" pitchFamily="18" charset="0"/>
                <a:cs typeface="Times New Roman" pitchFamily="18" charset="0"/>
              </a:rPr>
              <a:t>Executed console commands.</a:t>
            </a:r>
          </a:p>
          <a:p>
            <a:pPr lvl="2" algn="just" eaLnBrk="1">
              <a:spcBef>
                <a:spcPts val="0"/>
              </a:spcBef>
              <a:spcAft>
                <a:spcPts val="600"/>
              </a:spcAft>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US" sz="2000" kern="0" dirty="0">
                <a:latin typeface="Times New Roman" pitchFamily="18" charset="0"/>
                <a:cs typeface="Times New Roman" pitchFamily="18" charset="0"/>
              </a:rPr>
              <a:t>Passwords in clear text.</a:t>
            </a:r>
          </a:p>
          <a:p>
            <a:pPr lvl="2" algn="just" eaLnBrk="1">
              <a:spcBef>
                <a:spcPts val="0"/>
              </a:spcBef>
              <a:spcAft>
                <a:spcPts val="600"/>
              </a:spcAft>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US" sz="2000" kern="0" dirty="0">
                <a:latin typeface="Times New Roman" pitchFamily="18" charset="0"/>
                <a:cs typeface="Times New Roman" pitchFamily="18" charset="0"/>
              </a:rPr>
              <a:t>Unencrypted data.</a:t>
            </a:r>
          </a:p>
          <a:p>
            <a:pPr lvl="2" algn="just" eaLnBrk="1">
              <a:spcBef>
                <a:spcPts val="0"/>
              </a:spcBef>
              <a:spcAft>
                <a:spcPts val="600"/>
              </a:spcAft>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US" sz="2000" kern="0" dirty="0">
                <a:latin typeface="Times New Roman" pitchFamily="18" charset="0"/>
                <a:cs typeface="Times New Roman" pitchFamily="18" charset="0"/>
              </a:rPr>
              <a:t>Internet Protocol (IP) addresses.</a:t>
            </a:r>
          </a:p>
          <a:p>
            <a:pPr lvl="2" algn="just" eaLnBrk="1">
              <a:spcBef>
                <a:spcPts val="0"/>
              </a:spcBef>
              <a:spcAft>
                <a:spcPts val="600"/>
              </a:spcAft>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US" sz="2000" kern="0" dirty="0">
                <a:latin typeface="Times New Roman" pitchFamily="18" charset="0"/>
                <a:cs typeface="Times New Roman" pitchFamily="18" charset="0"/>
              </a:rPr>
              <a:t>Network connection and open ports</a:t>
            </a:r>
          </a:p>
          <a:p>
            <a:pPr lvl="2" algn="just" eaLnBrk="1">
              <a:spcBef>
                <a:spcPts val="0"/>
              </a:spcBef>
              <a:spcAft>
                <a:spcPts val="600"/>
              </a:spcAft>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US" sz="2000" kern="0" dirty="0">
                <a:latin typeface="Times New Roman" pitchFamily="18" charset="0"/>
                <a:cs typeface="Times New Roman" pitchFamily="18" charset="0"/>
              </a:rPr>
              <a:t>Worm/Trojan Horse/</a:t>
            </a:r>
            <a:r>
              <a:rPr lang="en-US" sz="2000" kern="0" dirty="0" err="1">
                <a:latin typeface="Times New Roman" pitchFamily="18" charset="0"/>
                <a:cs typeface="Times New Roman" pitchFamily="18" charset="0"/>
              </a:rPr>
              <a:t>Rootkit</a:t>
            </a:r>
            <a:r>
              <a:rPr lang="en-US" sz="2000" kern="0" dirty="0">
                <a:latin typeface="Times New Roman" pitchFamily="18" charset="0"/>
                <a:cs typeface="Times New Roman" pitchFamily="18" charset="0"/>
              </a:rPr>
              <a:t>.</a:t>
            </a:r>
          </a:p>
          <a:p>
            <a:pPr lvl="2" algn="just" eaLnBrk="1">
              <a:spcBef>
                <a:spcPts val="0"/>
              </a:spcBef>
              <a:spcAft>
                <a:spcPts val="600"/>
              </a:spcAft>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US" sz="2000" kern="0" dirty="0">
                <a:latin typeface="Times New Roman" pitchFamily="18" charset="0"/>
                <a:cs typeface="Times New Roman" pitchFamily="18" charset="0"/>
              </a:rPr>
              <a:t>Encryption keys</a:t>
            </a:r>
          </a:p>
          <a:p>
            <a:pPr lvl="2" algn="just" eaLnBrk="1">
              <a:spcBef>
                <a:spcPts val="0"/>
              </a:spcBef>
              <a:spcAft>
                <a:spcPts val="600"/>
              </a:spcAft>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US" sz="2000" kern="0" dirty="0">
                <a:latin typeface="Times New Roman" pitchFamily="18" charset="0"/>
                <a:cs typeface="Times New Roman" pitchFamily="18" charset="0"/>
              </a:rPr>
              <a:t>Web caches</a:t>
            </a:r>
          </a:p>
        </p:txBody>
      </p:sp>
      <p:sp>
        <p:nvSpPr>
          <p:cNvPr id="8" name="Text Box 5"/>
          <p:cNvSpPr txBox="1">
            <a:spLocks noChangeArrowheads="1"/>
          </p:cNvSpPr>
          <p:nvPr/>
        </p:nvSpPr>
        <p:spPr bwMode="auto">
          <a:xfrm>
            <a:off x="228600" y="5858470"/>
            <a:ext cx="8610600" cy="923330"/>
          </a:xfrm>
          <a:prstGeom prst="rect">
            <a:avLst/>
          </a:prstGeom>
          <a:noFill/>
          <a:ln w="9525">
            <a:noFill/>
            <a:miter lim="800000"/>
            <a:headEnd/>
            <a:tailEnd/>
          </a:ln>
        </p:spPr>
        <p:txBody>
          <a:bodyPr wrap="square">
            <a:spAutoFit/>
          </a:bodyPr>
          <a:lstStyle/>
          <a:p>
            <a:pPr>
              <a:spcBef>
                <a:spcPct val="0"/>
              </a:spcBef>
              <a:buClrTx/>
              <a:buSzTx/>
              <a:buFontTx/>
              <a:buNone/>
            </a:pPr>
            <a:r>
              <a:rPr lang="en-US" sz="1800" dirty="0">
                <a:latin typeface="Times New Roman" pitchFamily="18" charset="0"/>
                <a:cs typeface="Times New Roman" pitchFamily="18" charset="0"/>
              </a:rPr>
              <a:t>[1] Todd G. Shipley and Henry R. Reeve. Collecting Evidence from a Running </a:t>
            </a:r>
          </a:p>
          <a:p>
            <a:pPr>
              <a:spcBef>
                <a:spcPct val="0"/>
              </a:spcBef>
              <a:buClrTx/>
              <a:buSzTx/>
              <a:buFontTx/>
              <a:buNone/>
            </a:pPr>
            <a:r>
              <a:rPr lang="en-US" sz="1800" dirty="0">
                <a:latin typeface="Times New Roman" pitchFamily="18" charset="0"/>
                <a:cs typeface="Times New Roman" pitchFamily="18" charset="0"/>
              </a:rPr>
              <a:t>Computer: A Technical and Legal Primer for the Justice Community</a:t>
            </a:r>
          </a:p>
          <a:p>
            <a:pPr>
              <a:spcBef>
                <a:spcPct val="0"/>
              </a:spcBef>
              <a:buClrTx/>
              <a:buSzTx/>
              <a:buFontTx/>
              <a:buNone/>
            </a:pPr>
            <a:r>
              <a:rPr lang="en-US" sz="1800" dirty="0">
                <a:latin typeface="Times New Roman" pitchFamily="18" charset="0"/>
                <a:cs typeface="Times New Roman" pitchFamily="18" charset="0"/>
              </a:rPr>
              <a:t>http://www.search.org/files/pdf/CollectEvidenceRunComputer.pdf </a:t>
            </a:r>
          </a:p>
        </p:txBody>
      </p:sp>
      <p:sp>
        <p:nvSpPr>
          <p:cNvPr id="9" name="灯片编号占位符 5"/>
          <p:cNvSpPr>
            <a:spLocks noGrp="1"/>
          </p:cNvSpPr>
          <p:nvPr>
            <p:ph type="sldNum" sz="quarter" idx="12"/>
          </p:nvPr>
        </p:nvSpPr>
        <p:spPr>
          <a:xfrm>
            <a:off x="7994650" y="6400800"/>
            <a:ext cx="768350" cy="457200"/>
          </a:xfrm>
          <a:noFill/>
        </p:spPr>
        <p:txBody>
          <a:bodyPr/>
          <a:lstStyle/>
          <a:p>
            <a:fld id="{C5B58C2B-5A33-4FCE-A336-60EE9FBDDE13}" type="slidenum">
              <a:rPr lang="zh-CN" altLang="en-US" smtClean="0">
                <a:ea typeface="SimSun" pitchFamily="2" charset="-122"/>
              </a:rPr>
              <a:pPr/>
              <a:t>37</a:t>
            </a:fld>
            <a:endParaRPr lang="en-US" altLang="zh-CN">
              <a:ea typeface="SimSun" pitchFamily="2" charset="-122"/>
            </a:endParaRPr>
          </a:p>
        </p:txBody>
      </p:sp>
      <p:grpSp>
        <p:nvGrpSpPr>
          <p:cNvPr id="3" name="Group 2"/>
          <p:cNvGrpSpPr/>
          <p:nvPr/>
        </p:nvGrpSpPr>
        <p:grpSpPr>
          <a:xfrm>
            <a:off x="6737350" y="2133600"/>
            <a:ext cx="1930400" cy="1981200"/>
            <a:chOff x="6737350" y="2133600"/>
            <a:chExt cx="1930400" cy="1981200"/>
          </a:xfrm>
        </p:grpSpPr>
        <p:pic>
          <p:nvPicPr>
            <p:cNvPr id="1026" name="Picture 2" descr="http://humanresourceslegislation.files.wordpress.com/2011/08/goodnbn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7350" y="2133600"/>
              <a:ext cx="1885950" cy="197739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6781800" y="2973704"/>
              <a:ext cx="1885950" cy="1141096"/>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CA" sz="2400" b="0" i="0" u="none" strike="noStrike" cap="none" normalizeH="0" baseline="0">
                <a:ln>
                  <a:noFill/>
                </a:ln>
                <a:solidFill>
                  <a:schemeClr val="tx1"/>
                </a:solidFill>
                <a:effectLst/>
                <a:latin typeface="Comic Sans MS" pitchFamily="66" charset="0"/>
              </a:endParaRPr>
            </a:p>
          </p:txBody>
        </p:sp>
      </p:grpSp>
      <p:cxnSp>
        <p:nvCxnSpPr>
          <p:cNvPr id="10" name="Straight Arrow Connector 9"/>
          <p:cNvCxnSpPr/>
          <p:nvPr/>
        </p:nvCxnSpPr>
        <p:spPr bwMode="auto">
          <a:xfrm>
            <a:off x="457200" y="3276600"/>
            <a:ext cx="685800" cy="0"/>
          </a:xfrm>
          <a:prstGeom prst="straightConnector1">
            <a:avLst/>
          </a:prstGeom>
          <a:noFill/>
          <a:ln w="73025" cap="flat" cmpd="sng" algn="ctr">
            <a:solidFill>
              <a:srgbClr val="FF0000"/>
            </a:solidFill>
            <a:prstDash val="solid"/>
            <a:round/>
            <a:headEnd type="none" w="med" len="med"/>
            <a:tailEnd type="triangle"/>
          </a:ln>
          <a:effectLst/>
        </p:spPr>
      </p:cxnSp>
      <p:cxnSp>
        <p:nvCxnSpPr>
          <p:cNvPr id="11" name="Straight Arrow Connector 10"/>
          <p:cNvCxnSpPr/>
          <p:nvPr/>
        </p:nvCxnSpPr>
        <p:spPr bwMode="auto">
          <a:xfrm>
            <a:off x="457200" y="3657600"/>
            <a:ext cx="685800" cy="0"/>
          </a:xfrm>
          <a:prstGeom prst="straightConnector1">
            <a:avLst/>
          </a:prstGeom>
          <a:noFill/>
          <a:ln w="73025" cap="flat" cmpd="sng" algn="ctr">
            <a:solidFill>
              <a:srgbClr val="FF0000"/>
            </a:solidFill>
            <a:prstDash val="solid"/>
            <a:round/>
            <a:headEnd type="none" w="med" len="med"/>
            <a:tailEnd type="triangle"/>
          </a:ln>
          <a:effectLst/>
        </p:spPr>
      </p:cxnSp>
      <p:cxnSp>
        <p:nvCxnSpPr>
          <p:cNvPr id="12" name="Straight Arrow Connector 11"/>
          <p:cNvCxnSpPr/>
          <p:nvPr/>
        </p:nvCxnSpPr>
        <p:spPr bwMode="auto">
          <a:xfrm>
            <a:off x="457200" y="4800600"/>
            <a:ext cx="685800" cy="0"/>
          </a:xfrm>
          <a:prstGeom prst="straightConnector1">
            <a:avLst/>
          </a:prstGeom>
          <a:noFill/>
          <a:ln w="73025" cap="flat" cmpd="sng" algn="ctr">
            <a:solidFill>
              <a:srgbClr val="FF0000"/>
            </a:solidFill>
            <a:prstDash val="solid"/>
            <a:round/>
            <a:headEnd type="none" w="med" len="med"/>
            <a:tailEnd type="triangle"/>
          </a:ln>
          <a:effectLst/>
        </p:spPr>
      </p:cxnSp>
      <p:cxnSp>
        <p:nvCxnSpPr>
          <p:cNvPr id="13" name="Straight Arrow Connector 12"/>
          <p:cNvCxnSpPr/>
          <p:nvPr/>
        </p:nvCxnSpPr>
        <p:spPr bwMode="auto">
          <a:xfrm>
            <a:off x="457200" y="5181600"/>
            <a:ext cx="685800" cy="0"/>
          </a:xfrm>
          <a:prstGeom prst="straightConnector1">
            <a:avLst/>
          </a:prstGeom>
          <a:noFill/>
          <a:ln w="73025" cap="flat" cmpd="sng" algn="ctr">
            <a:solidFill>
              <a:srgbClr val="FF0000"/>
            </a:solidFill>
            <a:prstDash val="solid"/>
            <a:round/>
            <a:headEnd type="none" w="med" len="med"/>
            <a:tailEnd type="triangle"/>
          </a:ln>
          <a:effectLst/>
        </p:spPr>
      </p:cxnSp>
      <p:cxnSp>
        <p:nvCxnSpPr>
          <p:cNvPr id="14" name="Straight Arrow Connector 13"/>
          <p:cNvCxnSpPr/>
          <p:nvPr/>
        </p:nvCxnSpPr>
        <p:spPr bwMode="auto">
          <a:xfrm>
            <a:off x="457200" y="5562600"/>
            <a:ext cx="685800" cy="0"/>
          </a:xfrm>
          <a:prstGeom prst="straightConnector1">
            <a:avLst/>
          </a:prstGeom>
          <a:noFill/>
          <a:ln w="73025" cap="flat" cmpd="sng" algn="ctr">
            <a:solidFill>
              <a:srgbClr val="FF0000"/>
            </a:solidFill>
            <a:prstDash val="solid"/>
            <a:round/>
            <a:headEnd type="none" w="med" len="med"/>
            <a:tailEnd type="triangle"/>
          </a:ln>
          <a:effectLst/>
        </p:spPr>
      </p:cxn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0-#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0-#ppt_w/2"/>
                                          </p:val>
                                        </p:tav>
                                        <p:tav tm="100000">
                                          <p:val>
                                            <p:strVal val="#ppt_x"/>
                                          </p:val>
                                        </p:tav>
                                      </p:tavLst>
                                    </p:anim>
                                    <p:anim calcmode="lin" valueType="num">
                                      <p:cBhvr additive="base">
                                        <p:cTn id="23" dur="50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0-#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a:xfrm>
            <a:off x="381000" y="228600"/>
            <a:ext cx="8382000" cy="917760"/>
          </a:xfrm>
        </p:spPr>
        <p:txBody>
          <a:bodyPr/>
          <a:lstStyle/>
          <a:p>
            <a:pPr algn="ctr" eaLnBrk="1">
              <a:lnSpc>
                <a:spcPct val="95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sz="3200" b="1" u="none" dirty="0">
                <a:effectLst>
                  <a:outerShdw blurRad="38100" dist="38100" dir="2700000" algn="tl">
                    <a:srgbClr val="000000">
                      <a:alpha val="43137"/>
                    </a:srgbClr>
                  </a:outerShdw>
                </a:effectLst>
                <a:latin typeface="Times New Roman" pitchFamily="18" charset="0"/>
                <a:cs typeface="Times New Roman" pitchFamily="18" charset="0"/>
              </a:rPr>
              <a:t>Volatile Data Acquisition and Analysis </a:t>
            </a:r>
            <a:r>
              <a:rPr lang="en-US" sz="2800" b="1" u="none" dirty="0">
                <a:effectLst>
                  <a:outerShdw blurRad="38100" dist="38100" dir="2700000" algn="tl">
                    <a:srgbClr val="000000">
                      <a:alpha val="43137"/>
                    </a:srgbClr>
                  </a:outerShdw>
                </a:effectLst>
                <a:latin typeface="Times New Roman" pitchFamily="18" charset="0"/>
                <a:cs typeface="Times New Roman" pitchFamily="18" charset="0"/>
              </a:rPr>
              <a:t>(Memory Forensics  or Live Forensics)</a:t>
            </a:r>
            <a:endParaRPr lang="en-GB" sz="28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Text Box 5"/>
          <p:cNvSpPr txBox="1">
            <a:spLocks noChangeArrowheads="1"/>
          </p:cNvSpPr>
          <p:nvPr/>
        </p:nvSpPr>
        <p:spPr bwMode="auto">
          <a:xfrm>
            <a:off x="152400" y="5867400"/>
            <a:ext cx="8610600" cy="923330"/>
          </a:xfrm>
          <a:prstGeom prst="rect">
            <a:avLst/>
          </a:prstGeom>
          <a:noFill/>
          <a:ln w="9525">
            <a:noFill/>
            <a:miter lim="800000"/>
            <a:headEnd/>
            <a:tailEnd/>
          </a:ln>
        </p:spPr>
        <p:txBody>
          <a:bodyPr wrap="square">
            <a:spAutoFit/>
          </a:bodyPr>
          <a:lstStyle/>
          <a:p>
            <a:pPr>
              <a:spcBef>
                <a:spcPct val="0"/>
              </a:spcBef>
              <a:buClrTx/>
              <a:buSzTx/>
              <a:buFontTx/>
              <a:buNone/>
            </a:pPr>
            <a:r>
              <a:rPr lang="en-US" sz="1800" dirty="0">
                <a:latin typeface="Times New Roman" pitchFamily="18" charset="0"/>
                <a:cs typeface="Times New Roman" pitchFamily="18" charset="0"/>
              </a:rPr>
              <a:t>[1] Q. Zhao and T. Cao. Collecting Sensitive Information from Windows Physical Memory. JOURNAL OF COMPUTERS, VOL. 4, NO. 1, JANUARY 2009</a:t>
            </a:r>
          </a:p>
          <a:p>
            <a:pPr>
              <a:spcBef>
                <a:spcPct val="0"/>
              </a:spcBef>
              <a:buClrTx/>
              <a:buSzTx/>
              <a:buFontTx/>
              <a:buNone/>
            </a:pPr>
            <a:r>
              <a:rPr lang="en-US" sz="1800" dirty="0">
                <a:latin typeface="Times New Roman" pitchFamily="18" charset="0"/>
                <a:cs typeface="Times New Roman" pitchFamily="18" charset="0"/>
              </a:rPr>
              <a:t>http://www.academypublisher.com/jcp/vol04/no01/jcp0401003010.pdf</a:t>
            </a:r>
          </a:p>
        </p:txBody>
      </p:sp>
      <p:sp>
        <p:nvSpPr>
          <p:cNvPr id="9" name="灯片编号占位符 5"/>
          <p:cNvSpPr>
            <a:spLocks noGrp="1"/>
          </p:cNvSpPr>
          <p:nvPr>
            <p:ph type="sldNum" sz="quarter" idx="12"/>
          </p:nvPr>
        </p:nvSpPr>
        <p:spPr>
          <a:xfrm>
            <a:off x="7994650" y="6400800"/>
            <a:ext cx="768350" cy="457200"/>
          </a:xfrm>
          <a:noFill/>
        </p:spPr>
        <p:txBody>
          <a:bodyPr/>
          <a:lstStyle/>
          <a:p>
            <a:fld id="{C5B58C2B-5A33-4FCE-A336-60EE9FBDDE13}" type="slidenum">
              <a:rPr lang="zh-CN" altLang="en-US" smtClean="0">
                <a:ea typeface="SimSun" pitchFamily="2" charset="-122"/>
              </a:rPr>
              <a:pPr/>
              <a:t>38</a:t>
            </a:fld>
            <a:endParaRPr lang="en-US" altLang="zh-CN">
              <a:ea typeface="SimSun" pitchFamily="2" charset="-122"/>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452748"/>
            <a:ext cx="7121579" cy="350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Box 5"/>
          <p:cNvSpPr txBox="1">
            <a:spLocks noChangeArrowheads="1"/>
          </p:cNvSpPr>
          <p:nvPr/>
        </p:nvSpPr>
        <p:spPr bwMode="auto">
          <a:xfrm>
            <a:off x="1447800" y="5073134"/>
            <a:ext cx="5562600" cy="646331"/>
          </a:xfrm>
          <a:prstGeom prst="rect">
            <a:avLst/>
          </a:prstGeom>
          <a:noFill/>
          <a:ln w="9525">
            <a:noFill/>
            <a:miter lim="800000"/>
            <a:headEnd/>
            <a:tailEnd/>
          </a:ln>
        </p:spPr>
        <p:txBody>
          <a:bodyPr wrap="square">
            <a:spAutoFit/>
          </a:bodyPr>
          <a:lstStyle/>
          <a:p>
            <a:pPr algn="ctr">
              <a:spcBef>
                <a:spcPct val="0"/>
              </a:spcBef>
              <a:buClrTx/>
              <a:buSzTx/>
              <a:buFontTx/>
              <a:buNone/>
            </a:pPr>
            <a:r>
              <a:rPr lang="en-US" sz="1800" dirty="0">
                <a:latin typeface="Times New Roman" pitchFamily="18" charset="0"/>
                <a:cs typeface="Times New Roman" pitchFamily="18" charset="0"/>
              </a:rPr>
              <a:t>The process of a user changing his/her password on a Website</a:t>
            </a:r>
          </a:p>
        </p:txBody>
      </p:sp>
      <p:cxnSp>
        <p:nvCxnSpPr>
          <p:cNvPr id="11" name="Straight Arrow Connector 10"/>
          <p:cNvCxnSpPr/>
          <p:nvPr/>
        </p:nvCxnSpPr>
        <p:spPr bwMode="auto">
          <a:xfrm flipV="1">
            <a:off x="7543800" y="2974366"/>
            <a:ext cx="533400" cy="530834"/>
          </a:xfrm>
          <a:prstGeom prst="straightConnector1">
            <a:avLst/>
          </a:prstGeom>
          <a:noFill/>
          <a:ln w="47625" cap="flat" cmpd="sng" algn="ctr">
            <a:solidFill>
              <a:srgbClr val="FF0000"/>
            </a:solidFill>
            <a:prstDash val="solid"/>
            <a:round/>
            <a:headEnd type="triangle" w="med" len="med"/>
            <a:tailEnd type="none"/>
          </a:ln>
          <a:effectLst/>
        </p:spPr>
      </p:cxnSp>
      <p:cxnSp>
        <p:nvCxnSpPr>
          <p:cNvPr id="16" name="Straight Arrow Connector 15"/>
          <p:cNvCxnSpPr/>
          <p:nvPr/>
        </p:nvCxnSpPr>
        <p:spPr bwMode="auto">
          <a:xfrm flipV="1">
            <a:off x="7543800" y="3505200"/>
            <a:ext cx="533400" cy="228600"/>
          </a:xfrm>
          <a:prstGeom prst="straightConnector1">
            <a:avLst/>
          </a:prstGeom>
          <a:noFill/>
          <a:ln w="47625" cap="flat" cmpd="sng" algn="ctr">
            <a:solidFill>
              <a:srgbClr val="FF0000"/>
            </a:solidFill>
            <a:prstDash val="solid"/>
            <a:round/>
            <a:headEnd type="triangle" w="med" len="med"/>
            <a:tailEnd type="none"/>
          </a:ln>
          <a:effectLst/>
        </p:spPr>
      </p:cxnSp>
      <p:cxnSp>
        <p:nvCxnSpPr>
          <p:cNvPr id="18" name="Straight Arrow Connector 17"/>
          <p:cNvCxnSpPr/>
          <p:nvPr/>
        </p:nvCxnSpPr>
        <p:spPr bwMode="auto">
          <a:xfrm>
            <a:off x="7543800" y="4038600"/>
            <a:ext cx="533400" cy="152400"/>
          </a:xfrm>
          <a:prstGeom prst="straightConnector1">
            <a:avLst/>
          </a:prstGeom>
          <a:noFill/>
          <a:ln w="47625" cap="flat" cmpd="sng" algn="ctr">
            <a:solidFill>
              <a:srgbClr val="FF0000"/>
            </a:solidFill>
            <a:prstDash val="solid"/>
            <a:round/>
            <a:headEnd type="triangle" w="med" len="med"/>
            <a:tailEnd type="none"/>
          </a:ln>
          <a:effectLst/>
        </p:spPr>
      </p:cxnSp>
      <p:sp>
        <p:nvSpPr>
          <p:cNvPr id="20" name="Rectangle 2"/>
          <p:cNvSpPr txBox="1">
            <a:spLocks noChangeArrowheads="1"/>
          </p:cNvSpPr>
          <p:nvPr/>
        </p:nvSpPr>
        <p:spPr bwMode="auto">
          <a:xfrm>
            <a:off x="7848600" y="2514600"/>
            <a:ext cx="1295400" cy="381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lgn="ctr" eaLnBrk="1">
              <a:lnSpc>
                <a:spcPct val="95000"/>
              </a:lnSpc>
              <a:spcAft>
                <a:spcPts val="1200"/>
              </a:spcAft>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US" b="1" kern="0" dirty="0">
                <a:effectLst>
                  <a:outerShdw blurRad="38100" dist="38100" dir="2700000" algn="tl">
                    <a:srgbClr val="000000">
                      <a:alpha val="43137"/>
                    </a:srgbClr>
                  </a:outerShdw>
                </a:effectLst>
                <a:latin typeface="Times New Roman" pitchFamily="18" charset="0"/>
                <a:cs typeface="Times New Roman" pitchFamily="18" charset="0"/>
              </a:rPr>
              <a:t>User id</a:t>
            </a:r>
            <a:endParaRPr kumimoji="0" lang="en-US"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itchFamily="18" charset="0"/>
              <a:cs typeface="Times New Roman" pitchFamily="18" charset="0"/>
            </a:endParaRPr>
          </a:p>
        </p:txBody>
      </p:sp>
      <p:sp>
        <p:nvSpPr>
          <p:cNvPr id="21" name="Rectangle 2"/>
          <p:cNvSpPr txBox="1">
            <a:spLocks noChangeArrowheads="1"/>
          </p:cNvSpPr>
          <p:nvPr/>
        </p:nvSpPr>
        <p:spPr bwMode="auto">
          <a:xfrm>
            <a:off x="7848600" y="3124200"/>
            <a:ext cx="1295400" cy="76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lgn="ctr" eaLnBrk="1">
              <a:lnSpc>
                <a:spcPct val="95000"/>
              </a:lnSpc>
              <a:spcAft>
                <a:spcPts val="1200"/>
              </a:spcAft>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US" b="1" kern="0" dirty="0">
                <a:effectLst>
                  <a:outerShdw blurRad="38100" dist="38100" dir="2700000" algn="tl">
                    <a:srgbClr val="000000">
                      <a:alpha val="43137"/>
                    </a:srgbClr>
                  </a:outerShdw>
                </a:effectLst>
                <a:latin typeface="Times New Roman" pitchFamily="18" charset="0"/>
                <a:cs typeface="Times New Roman" pitchFamily="18" charset="0"/>
              </a:rPr>
              <a:t>old </a:t>
            </a:r>
            <a:r>
              <a:rPr lang="en-US" b="1" kern="0" dirty="0" err="1">
                <a:effectLst>
                  <a:outerShdw blurRad="38100" dist="38100" dir="2700000" algn="tl">
                    <a:srgbClr val="000000">
                      <a:alpha val="43137"/>
                    </a:srgbClr>
                  </a:outerShdw>
                </a:effectLst>
                <a:latin typeface="Times New Roman" pitchFamily="18" charset="0"/>
                <a:cs typeface="Times New Roman" pitchFamily="18" charset="0"/>
              </a:rPr>
              <a:t>passwd</a:t>
            </a:r>
            <a:endParaRPr kumimoji="0" lang="en-US"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itchFamily="18" charset="0"/>
              <a:cs typeface="Times New Roman" pitchFamily="18" charset="0"/>
            </a:endParaRPr>
          </a:p>
        </p:txBody>
      </p:sp>
      <p:sp>
        <p:nvSpPr>
          <p:cNvPr id="22" name="Rectangle 2"/>
          <p:cNvSpPr txBox="1">
            <a:spLocks noChangeArrowheads="1"/>
          </p:cNvSpPr>
          <p:nvPr/>
        </p:nvSpPr>
        <p:spPr bwMode="auto">
          <a:xfrm>
            <a:off x="7848600" y="3962400"/>
            <a:ext cx="1295400" cy="76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lgn="ctr" eaLnBrk="1">
              <a:lnSpc>
                <a:spcPct val="95000"/>
              </a:lnSpc>
              <a:spcAft>
                <a:spcPts val="1200"/>
              </a:spcAft>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US" b="1" kern="0" dirty="0">
                <a:effectLst>
                  <a:outerShdw blurRad="38100" dist="38100" dir="2700000" algn="tl">
                    <a:srgbClr val="000000">
                      <a:alpha val="43137"/>
                    </a:srgbClr>
                  </a:outerShdw>
                </a:effectLst>
                <a:latin typeface="Times New Roman" pitchFamily="18" charset="0"/>
                <a:cs typeface="Times New Roman" pitchFamily="18" charset="0"/>
              </a:rPr>
              <a:t>new </a:t>
            </a:r>
            <a:r>
              <a:rPr lang="en-US" b="1" kern="0" dirty="0" err="1">
                <a:effectLst>
                  <a:outerShdw blurRad="38100" dist="38100" dir="2700000" algn="tl">
                    <a:srgbClr val="000000">
                      <a:alpha val="43137"/>
                    </a:srgbClr>
                  </a:outerShdw>
                </a:effectLst>
                <a:latin typeface="Times New Roman" pitchFamily="18" charset="0"/>
                <a:cs typeface="Times New Roman" pitchFamily="18" charset="0"/>
              </a:rPr>
              <a:t>passwd</a:t>
            </a:r>
            <a:endParaRPr kumimoji="0" lang="en-US"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itchFamily="18" charset="0"/>
              <a:cs typeface="Times New Roman" pitchFamily="18" charset="0"/>
            </a:endParaRPr>
          </a:p>
        </p:txBody>
      </p:sp>
      <p:pic>
        <p:nvPicPr>
          <p:cNvPr id="23" name="Picture 1"/>
          <p:cNvPicPr>
            <a:picLocks noChangeAspect="1" noChangeArrowheads="1"/>
          </p:cNvPicPr>
          <p:nvPr/>
        </p:nvPicPr>
        <p:blipFill>
          <a:blip r:embed="rId4" cstate="print"/>
          <a:srcRect/>
          <a:stretch>
            <a:fillRect/>
          </a:stretch>
        </p:blipFill>
        <p:spPr bwMode="auto">
          <a:xfrm>
            <a:off x="1" y="609600"/>
            <a:ext cx="943570" cy="762000"/>
          </a:xfrm>
          <a:prstGeom prst="rect">
            <a:avLst/>
          </a:prstGeom>
          <a:noFill/>
          <a:ln w="9525">
            <a:noFill/>
            <a:miter lim="800000"/>
            <a:headEnd/>
            <a:tailEnd/>
          </a:ln>
        </p:spPr>
      </p:pic>
    </p:spTree>
    <p:extLst>
      <p:ext uri="{BB962C8B-B14F-4D97-AF65-F5344CB8AC3E}">
        <p14:creationId xmlns:p14="http://schemas.microsoft.com/office/powerpoint/2010/main" val="405075621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a:xfrm>
            <a:off x="381000" y="76200"/>
            <a:ext cx="8382000" cy="1146360"/>
          </a:xfrm>
        </p:spPr>
        <p:txBody>
          <a:bodyPr/>
          <a:lstStyle/>
          <a:p>
            <a:pPr algn="ctr" eaLnBrk="1">
              <a:lnSpc>
                <a:spcPct val="95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sz="3200" b="1" u="none" dirty="0">
                <a:effectLst>
                  <a:outerShdw blurRad="38100" dist="38100" dir="2700000" algn="tl">
                    <a:srgbClr val="000000">
                      <a:alpha val="43137"/>
                    </a:srgbClr>
                  </a:outerShdw>
                </a:effectLst>
                <a:latin typeface="Times New Roman" pitchFamily="18" charset="0"/>
                <a:cs typeface="Times New Roman" pitchFamily="18" charset="0"/>
              </a:rPr>
              <a:t>Volatile Data Acquisition and Analysis (Memory Forensics – cont’d)</a:t>
            </a:r>
            <a:endParaRPr lang="en-GB" sz="32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5" name="Rectangle 2"/>
          <p:cNvSpPr txBox="1">
            <a:spLocks noChangeArrowheads="1"/>
          </p:cNvSpPr>
          <p:nvPr/>
        </p:nvSpPr>
        <p:spPr bwMode="auto">
          <a:xfrm>
            <a:off x="152400" y="1447800"/>
            <a:ext cx="8305800" cy="426397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lgn="just" eaLnBrk="1">
              <a:lnSpc>
                <a:spcPct val="95000"/>
              </a:lnSpc>
              <a:spcAft>
                <a:spcPts val="1200"/>
              </a:spcAft>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US" b="1" kern="0" dirty="0">
                <a:latin typeface="Times New Roman" pitchFamily="18" charset="0"/>
                <a:cs typeface="Times New Roman" pitchFamily="18" charset="0"/>
              </a:rPr>
              <a:t>Why Memory Forensics? (cont’d)</a:t>
            </a:r>
          </a:p>
          <a:p>
            <a:pPr lvl="0" algn="just" eaLnBrk="1">
              <a:spcBef>
                <a:spcPts val="0"/>
              </a:spcBef>
              <a:spcAft>
                <a:spcPts val="600"/>
              </a:spcAft>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US" kern="0" dirty="0">
                <a:latin typeface="Times New Roman" pitchFamily="18" charset="0"/>
                <a:cs typeface="Times New Roman" pitchFamily="18" charset="0"/>
              </a:rPr>
              <a:t>physical memory of a computer can be a very </a:t>
            </a:r>
            <a:r>
              <a:rPr lang="en-US" b="1" kern="0" dirty="0">
                <a:latin typeface="Times New Roman" pitchFamily="18" charset="0"/>
                <a:cs typeface="Times New Roman" pitchFamily="18" charset="0"/>
              </a:rPr>
              <a:t>useful yet challenging</a:t>
            </a:r>
            <a:r>
              <a:rPr lang="en-US" kern="0" dirty="0">
                <a:latin typeface="Times New Roman" pitchFamily="18" charset="0"/>
                <a:cs typeface="Times New Roman" pitchFamily="18" charset="0"/>
              </a:rPr>
              <a:t> resource for the collection of digital evidence </a:t>
            </a:r>
          </a:p>
          <a:p>
            <a:pPr lvl="1" algn="just" eaLnBrk="1">
              <a:spcBef>
                <a:spcPts val="0"/>
              </a:spcBef>
              <a:spcAft>
                <a:spcPts val="600"/>
              </a:spcAft>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US" b="1" kern="0" dirty="0">
                <a:effectLst>
                  <a:outerShdw blurRad="38100" dist="38100" dir="2700000" algn="tl">
                    <a:srgbClr val="000000">
                      <a:alpha val="43137"/>
                    </a:srgbClr>
                  </a:outerShdw>
                </a:effectLst>
                <a:latin typeface="Times New Roman" pitchFamily="18" charset="0"/>
                <a:cs typeface="Times New Roman" pitchFamily="18" charset="0"/>
              </a:rPr>
              <a:t>Computer Live Forensics</a:t>
            </a:r>
            <a:r>
              <a:rPr lang="en-US" kern="0" dirty="0">
                <a:latin typeface="Times New Roman" pitchFamily="18" charset="0"/>
                <a:cs typeface="Times New Roman" pitchFamily="18" charset="0"/>
              </a:rPr>
              <a:t> Based on Physical Memory Analysis</a:t>
            </a:r>
            <a:endParaRPr lang="en-US" sz="2000" kern="0" dirty="0">
              <a:latin typeface="Times New Roman" pitchFamily="18" charset="0"/>
              <a:cs typeface="Times New Roman" pitchFamily="18" charset="0"/>
            </a:endParaRPr>
          </a:p>
          <a:p>
            <a:pPr marL="0" lvl="1" algn="just" eaLnBrk="1">
              <a:spcBef>
                <a:spcPts val="0"/>
              </a:spcBef>
              <a:spcAft>
                <a:spcPts val="600"/>
              </a:spcAft>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US" b="1" kern="0" dirty="0">
                <a:solidFill>
                  <a:srgbClr val="FF0000"/>
                </a:solidFill>
                <a:latin typeface="Times New Roman" pitchFamily="18" charset="0"/>
                <a:cs typeface="Times New Roman" pitchFamily="18" charset="0"/>
              </a:rPr>
              <a:t>But …</a:t>
            </a:r>
          </a:p>
          <a:p>
            <a:pPr marL="457200" lvl="2" algn="just" eaLnBrk="1">
              <a:spcBef>
                <a:spcPts val="0"/>
              </a:spcBef>
              <a:spcAft>
                <a:spcPts val="600"/>
              </a:spcAft>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US" kern="0" dirty="0">
                <a:latin typeface="Times New Roman" pitchFamily="18" charset="0"/>
                <a:cs typeface="Times New Roman" pitchFamily="18" charset="0"/>
              </a:rPr>
              <a:t>All actions you perform affect memory</a:t>
            </a:r>
          </a:p>
          <a:p>
            <a:pPr marL="457200" lvl="2" algn="just" eaLnBrk="1">
              <a:spcBef>
                <a:spcPts val="0"/>
              </a:spcBef>
              <a:spcAft>
                <a:spcPts val="600"/>
              </a:spcAft>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US" kern="0" dirty="0">
                <a:latin typeface="Times New Roman" pitchFamily="18" charset="0"/>
                <a:cs typeface="Times New Roman" pitchFamily="18" charset="0"/>
              </a:rPr>
              <a:t>No data integrity</a:t>
            </a:r>
          </a:p>
          <a:p>
            <a:pPr marL="457200" lvl="2" algn="just" eaLnBrk="1">
              <a:spcBef>
                <a:spcPts val="0"/>
              </a:spcBef>
              <a:spcAft>
                <a:spcPts val="600"/>
              </a:spcAft>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US" kern="0" dirty="0">
                <a:latin typeface="Times New Roman" pitchFamily="18" charset="0"/>
                <a:cs typeface="Times New Roman" pitchFamily="18" charset="0"/>
              </a:rPr>
              <a:t>Sometime cannot be reproduced (</a:t>
            </a:r>
            <a:r>
              <a:rPr lang="en-US" b="1" kern="0" dirty="0">
                <a:solidFill>
                  <a:srgbClr val="FF0000"/>
                </a:solidFill>
                <a:latin typeface="Times New Roman" pitchFamily="18" charset="0"/>
                <a:cs typeface="Times New Roman" pitchFamily="18" charset="0"/>
              </a:rPr>
              <a:t>Document what you did</a:t>
            </a:r>
            <a:r>
              <a:rPr lang="en-US" kern="0" dirty="0">
                <a:latin typeface="Times New Roman" pitchFamily="18" charset="0"/>
                <a:cs typeface="Times New Roman" pitchFamily="18" charset="0"/>
              </a:rPr>
              <a:t>)</a:t>
            </a:r>
          </a:p>
        </p:txBody>
      </p:sp>
      <p:sp>
        <p:nvSpPr>
          <p:cNvPr id="8" name="Text Box 5"/>
          <p:cNvSpPr txBox="1">
            <a:spLocks noChangeArrowheads="1"/>
          </p:cNvSpPr>
          <p:nvPr/>
        </p:nvSpPr>
        <p:spPr bwMode="auto">
          <a:xfrm>
            <a:off x="152400" y="5791200"/>
            <a:ext cx="8610600" cy="1015663"/>
          </a:xfrm>
          <a:prstGeom prst="rect">
            <a:avLst/>
          </a:prstGeom>
          <a:noFill/>
          <a:ln w="9525">
            <a:noFill/>
            <a:miter lim="800000"/>
            <a:headEnd/>
            <a:tailEnd/>
          </a:ln>
        </p:spPr>
        <p:txBody>
          <a:bodyPr wrap="square">
            <a:spAutoFit/>
          </a:bodyPr>
          <a:lstStyle/>
          <a:p>
            <a:pPr>
              <a:spcBef>
                <a:spcPct val="0"/>
              </a:spcBef>
              <a:buClrTx/>
              <a:buSzTx/>
              <a:buFontTx/>
              <a:buNone/>
            </a:pPr>
            <a:r>
              <a:rPr lang="en-US" sz="2000" dirty="0">
                <a:latin typeface="Times New Roman" pitchFamily="18" charset="0"/>
                <a:cs typeface="Times New Roman" pitchFamily="18" charset="0"/>
              </a:rPr>
              <a:t>[1] Todd G. Shipley and Henry R. Reeve. Collecting Evidence from a Running </a:t>
            </a:r>
          </a:p>
          <a:p>
            <a:pPr>
              <a:spcBef>
                <a:spcPct val="0"/>
              </a:spcBef>
              <a:buClrTx/>
              <a:buSzTx/>
              <a:buFontTx/>
              <a:buNone/>
            </a:pPr>
            <a:r>
              <a:rPr lang="en-US" sz="2000" dirty="0">
                <a:latin typeface="Times New Roman" pitchFamily="18" charset="0"/>
                <a:cs typeface="Times New Roman" pitchFamily="18" charset="0"/>
              </a:rPr>
              <a:t>Computer: A Technical and Legal Primer for the Justice Community</a:t>
            </a:r>
          </a:p>
          <a:p>
            <a:pPr>
              <a:spcBef>
                <a:spcPct val="0"/>
              </a:spcBef>
              <a:buClrTx/>
              <a:buSzTx/>
              <a:buFontTx/>
              <a:buNone/>
            </a:pPr>
            <a:r>
              <a:rPr lang="en-US" sz="2000" dirty="0">
                <a:latin typeface="Times New Roman" pitchFamily="18" charset="0"/>
                <a:cs typeface="Times New Roman" pitchFamily="18" charset="0"/>
              </a:rPr>
              <a:t>http://www.search.org/files/pdf/CollectEvidenceRunComputer.pdf </a:t>
            </a:r>
          </a:p>
        </p:txBody>
      </p:sp>
      <p:sp>
        <p:nvSpPr>
          <p:cNvPr id="9" name="灯片编号占位符 5"/>
          <p:cNvSpPr>
            <a:spLocks noGrp="1"/>
          </p:cNvSpPr>
          <p:nvPr>
            <p:ph type="sldNum" sz="quarter" idx="12"/>
          </p:nvPr>
        </p:nvSpPr>
        <p:spPr>
          <a:xfrm>
            <a:off x="7994650" y="6400800"/>
            <a:ext cx="768350" cy="457200"/>
          </a:xfrm>
          <a:noFill/>
        </p:spPr>
        <p:txBody>
          <a:bodyPr/>
          <a:lstStyle/>
          <a:p>
            <a:fld id="{C5B58C2B-5A33-4FCE-A336-60EE9FBDDE13}" type="slidenum">
              <a:rPr lang="zh-CN" altLang="en-US" smtClean="0">
                <a:ea typeface="SimSun" pitchFamily="2" charset="-122"/>
              </a:rPr>
              <a:pPr/>
              <a:t>39</a:t>
            </a:fld>
            <a:endParaRPr lang="en-US" altLang="zh-CN">
              <a:ea typeface="SimSun" pitchFamily="2" charset="-122"/>
            </a:endParaRPr>
          </a:p>
        </p:txBody>
      </p:sp>
      <p:grpSp>
        <p:nvGrpSpPr>
          <p:cNvPr id="6" name="Group 5"/>
          <p:cNvGrpSpPr/>
          <p:nvPr/>
        </p:nvGrpSpPr>
        <p:grpSpPr>
          <a:xfrm>
            <a:off x="7637093" y="3569893"/>
            <a:ext cx="1354507" cy="1230707"/>
            <a:chOff x="6672027" y="1953492"/>
            <a:chExt cx="1951273" cy="2157499"/>
          </a:xfrm>
        </p:grpSpPr>
        <p:pic>
          <p:nvPicPr>
            <p:cNvPr id="7" name="Picture 2" descr="http://humanresourceslegislation.files.wordpress.com/2011/08/goodnbn2.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37350" y="2133600"/>
              <a:ext cx="1885950" cy="197739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bwMode="auto">
            <a:xfrm>
              <a:off x="6672027" y="1953492"/>
              <a:ext cx="1885951" cy="114109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CA" sz="2400" b="0" i="0" u="none" strike="noStrike" cap="none" normalizeH="0" baseline="0">
                <a:ln>
                  <a:noFill/>
                </a:ln>
                <a:solidFill>
                  <a:schemeClr val="tx1"/>
                </a:solidFill>
                <a:effectLst/>
                <a:latin typeface="Comic Sans MS" pitchFamily="66" charset="0"/>
              </a:endParaRPr>
            </a:p>
          </p:txBody>
        </p:sp>
      </p:gr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100">
                <a:solidFill>
                  <a:schemeClr val="tx1"/>
                </a:solidFill>
                <a:latin typeface="Comic Sans MS" panose="030F0702030302020204" pitchFamily="66" charset="0"/>
              </a:defRPr>
            </a:lvl1pPr>
            <a:lvl2pPr marL="557213" indent="-214313">
              <a:spcBef>
                <a:spcPct val="20000"/>
              </a:spcBef>
              <a:buClr>
                <a:schemeClr val="accent2"/>
              </a:buClr>
              <a:buSzPct val="75000"/>
              <a:buFont typeface="Wingdings" panose="05000000000000000000" pitchFamily="2" charset="2"/>
              <a:buChar char="v"/>
              <a:defRPr sz="1800">
                <a:solidFill>
                  <a:schemeClr val="tx1"/>
                </a:solidFill>
                <a:latin typeface="Comic Sans MS" panose="030F0702030302020204" pitchFamily="66" charset="0"/>
              </a:defRPr>
            </a:lvl2pPr>
            <a:lvl3pPr marL="857250" indent="-171450">
              <a:spcBef>
                <a:spcPct val="20000"/>
              </a:spcBef>
              <a:buChar char="•"/>
              <a:defRPr sz="1500">
                <a:solidFill>
                  <a:schemeClr val="tx1"/>
                </a:solidFill>
                <a:latin typeface="Comic Sans MS" panose="030F0702030302020204" pitchFamily="66" charset="0"/>
              </a:defRPr>
            </a:lvl3pPr>
            <a:lvl4pPr marL="1200150" indent="-171450">
              <a:spcBef>
                <a:spcPct val="20000"/>
              </a:spcBef>
              <a:buChar char="–"/>
              <a:defRPr sz="1500">
                <a:solidFill>
                  <a:schemeClr val="tx1"/>
                </a:solidFill>
                <a:latin typeface="Times New Roman" panose="02020603050405020304" pitchFamily="18" charset="0"/>
              </a:defRPr>
            </a:lvl4pPr>
            <a:lvl5pPr marL="1543050" indent="-171450">
              <a:spcBef>
                <a:spcPct val="20000"/>
              </a:spcBef>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har char="»"/>
              <a:defRPr sz="1500">
                <a:solidFill>
                  <a:schemeClr val="tx1"/>
                </a:solidFill>
                <a:latin typeface="Times New Roman" panose="02020603050405020304" pitchFamily="18" charset="0"/>
              </a:defRPr>
            </a:lvl9pPr>
          </a:lstStyle>
          <a:p>
            <a:pPr>
              <a:spcBef>
                <a:spcPct val="0"/>
              </a:spcBef>
              <a:buClrTx/>
              <a:buSzTx/>
              <a:buFontTx/>
              <a:buNone/>
            </a:pPr>
            <a:fld id="{F38CDE47-EE62-417A-B01E-45B6F9749290}" type="slidenum">
              <a:rPr lang="en-US" altLang="en-US" sz="1050">
                <a:latin typeface="Times New Roman" panose="02020603050405020304" pitchFamily="18" charset="0"/>
              </a:rPr>
              <a:pPr>
                <a:spcBef>
                  <a:spcPct val="0"/>
                </a:spcBef>
                <a:buClrTx/>
                <a:buSzTx/>
                <a:buFontTx/>
                <a:buNone/>
              </a:pPr>
              <a:t>4</a:t>
            </a:fld>
            <a:endParaRPr lang="en-US" altLang="en-US" sz="1050">
              <a:latin typeface="Times New Roman" panose="02020603050405020304" pitchFamily="18" charset="0"/>
            </a:endParaRPr>
          </a:p>
        </p:txBody>
      </p:sp>
      <p:sp>
        <p:nvSpPr>
          <p:cNvPr id="6" name="Title 1"/>
          <p:cNvSpPr txBox="1">
            <a:spLocks/>
          </p:cNvSpPr>
          <p:nvPr/>
        </p:nvSpPr>
        <p:spPr bwMode="auto">
          <a:xfrm>
            <a:off x="1228725" y="928688"/>
            <a:ext cx="6400800" cy="628650"/>
          </a:xfrm>
          <a:prstGeom prst="rect">
            <a:avLst/>
          </a:prstGeom>
          <a:noFill/>
          <a:ln w="9525">
            <a:noFill/>
            <a:miter lim="800000"/>
            <a:headEnd/>
            <a:tailEnd/>
          </a:ln>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marL="0" indent="0">
              <a:buNone/>
              <a:defRPr/>
            </a:pPr>
            <a:r>
              <a:rPr lang="en-US" sz="3000" b="1" dirty="0">
                <a:solidFill>
                  <a:schemeClr val="accent6"/>
                </a:solidFill>
                <a:effectLst>
                  <a:outerShdw blurRad="38100" dist="38100" dir="2700000" algn="tl">
                    <a:srgbClr val="000000">
                      <a:alpha val="43137"/>
                    </a:srgbClr>
                  </a:outerShdw>
                </a:effectLst>
              </a:rPr>
              <a:t>Dose of </a:t>
            </a:r>
            <a:r>
              <a:rPr lang="en-US" sz="3000" b="1" dirty="0">
                <a:effectLst>
                  <a:outerShdw blurRad="38100" dist="38100" dir="2700000" algn="tl">
                    <a:srgbClr val="000000">
                      <a:alpha val="43137"/>
                    </a:srgbClr>
                  </a:outerShdw>
                </a:effectLst>
                <a:latin typeface="Brush Script MT" pitchFamily="66" charset="0"/>
              </a:rPr>
              <a:t>Reality:</a:t>
            </a:r>
            <a:r>
              <a:rPr lang="en-US" sz="2100" dirty="0"/>
              <a:t> </a:t>
            </a:r>
            <a:r>
              <a:rPr lang="en-US" sz="3000" b="1" dirty="0">
                <a:effectLst>
                  <a:outerShdw blurRad="38100" dist="38100" dir="2700000" algn="tl">
                    <a:srgbClr val="000000">
                      <a:alpha val="43137"/>
                    </a:srgbClr>
                  </a:outerShdw>
                </a:effectLst>
                <a:latin typeface="Brush Script MT" pitchFamily="66" charset="0"/>
              </a:rPr>
              <a:t>(cont’d)</a:t>
            </a:r>
            <a:endParaRPr lang="en-CA" sz="3000" b="1" dirty="0">
              <a:effectLst>
                <a:outerShdw blurRad="38100" dist="38100" dir="2700000" algn="tl">
                  <a:srgbClr val="000000">
                    <a:alpha val="43137"/>
                  </a:srgbClr>
                </a:outerShdw>
              </a:effectLst>
              <a:latin typeface="Brush Script MT" pitchFamily="66" charset="0"/>
            </a:endParaRPr>
          </a:p>
        </p:txBody>
      </p:sp>
      <p:sp>
        <p:nvSpPr>
          <p:cNvPr id="8" name="Title 3"/>
          <p:cNvSpPr txBox="1">
            <a:spLocks/>
          </p:cNvSpPr>
          <p:nvPr/>
        </p:nvSpPr>
        <p:spPr>
          <a:xfrm>
            <a:off x="1263449" y="2438400"/>
            <a:ext cx="6972300" cy="2876551"/>
          </a:xfrm>
          <a:prstGeom prst="rect">
            <a:avLst/>
          </a:prstGeom>
        </p:spPr>
        <p:txBody>
          <a:bodyPr/>
          <a:lstStyle/>
          <a:p>
            <a:pPr algn="just" eaLnBrk="1" hangingPunct="1">
              <a:defRPr/>
            </a:pPr>
            <a:r>
              <a:rPr lang="en-CA" sz="2800" b="1" kern="0" dirty="0">
                <a:solidFill>
                  <a:srgbClr val="0033CC"/>
                </a:solidFill>
                <a:latin typeface="Times New Roman" pitchFamily="18" charset="0"/>
                <a:ea typeface="+mj-ea"/>
                <a:cs typeface="Times New Roman" pitchFamily="18" charset="0"/>
              </a:rPr>
              <a:t>Data Recovery</a:t>
            </a:r>
            <a:r>
              <a:rPr lang="en-CA" sz="2800" kern="0" dirty="0">
                <a:solidFill>
                  <a:srgbClr val="0033CC"/>
                </a:solidFill>
                <a:latin typeface="Times New Roman" pitchFamily="18" charset="0"/>
                <a:ea typeface="+mj-ea"/>
                <a:cs typeface="Times New Roman" pitchFamily="18" charset="0"/>
              </a:rPr>
              <a:t> is one of the most common techniques in </a:t>
            </a:r>
            <a:r>
              <a:rPr lang="en-CA" sz="2800" b="1" kern="0" dirty="0">
                <a:solidFill>
                  <a:srgbClr val="0033CC"/>
                </a:solidFill>
                <a:latin typeface="Times New Roman" pitchFamily="18" charset="0"/>
                <a:ea typeface="+mj-ea"/>
                <a:cs typeface="Times New Roman" pitchFamily="18" charset="0"/>
              </a:rPr>
              <a:t>Digital Investigation</a:t>
            </a:r>
            <a:r>
              <a:rPr lang="en-CA" sz="2800" kern="0" dirty="0">
                <a:solidFill>
                  <a:srgbClr val="0033CC"/>
                </a:solidFill>
                <a:latin typeface="Times New Roman" pitchFamily="18" charset="0"/>
                <a:ea typeface="+mj-ea"/>
                <a:cs typeface="Times New Roman" pitchFamily="18" charset="0"/>
              </a:rPr>
              <a:t>. </a:t>
            </a:r>
          </a:p>
          <a:p>
            <a:pPr algn="just" eaLnBrk="1" hangingPunct="1">
              <a:defRPr/>
            </a:pPr>
            <a:endParaRPr lang="en-CA" sz="2800" kern="0" dirty="0">
              <a:solidFill>
                <a:srgbClr val="0033CC"/>
              </a:solidFill>
              <a:latin typeface="Times New Roman" pitchFamily="18" charset="0"/>
              <a:ea typeface="+mj-ea"/>
              <a:cs typeface="Times New Roman" pitchFamily="18" charset="0"/>
            </a:endParaRPr>
          </a:p>
          <a:p>
            <a:pPr algn="just" eaLnBrk="1" hangingPunct="1">
              <a:defRPr/>
            </a:pPr>
            <a:r>
              <a:rPr lang="en-CA" sz="2800" kern="0" dirty="0">
                <a:solidFill>
                  <a:srgbClr val="0033CC"/>
                </a:solidFill>
                <a:latin typeface="Times New Roman" pitchFamily="18" charset="0"/>
                <a:ea typeface="+mj-ea"/>
                <a:cs typeface="Times New Roman" pitchFamily="18" charset="0"/>
              </a:rPr>
              <a:t>It is used for recovering deleted data or lost data caused by various reasons, including covering up wrongdoing, damaged media. </a:t>
            </a:r>
          </a:p>
        </p:txBody>
      </p:sp>
      <p:pic>
        <p:nvPicPr>
          <p:cNvPr id="9221" name="Picture 2" descr="http://photos2.demandstudios.com/DM-Resize/photos.demandstudios.com/60/74/fotolia_3817285_XS.jpg?h=10000&amp;w=400&amp;keep_ratio=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5278" y="865585"/>
            <a:ext cx="1965722" cy="123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6"/>
          <p:cNvSpPr>
            <a:spLocks noChangeArrowheads="1"/>
          </p:cNvSpPr>
          <p:nvPr/>
        </p:nvSpPr>
        <p:spPr bwMode="auto">
          <a:xfrm rot="20533621">
            <a:off x="6237685" y="1014414"/>
            <a:ext cx="1543050" cy="884635"/>
          </a:xfrm>
          <a:prstGeom prst="rect">
            <a:avLst/>
          </a:prstGeom>
          <a:noFill/>
          <a:ln w="9525">
            <a:noFill/>
            <a:miter lim="800000"/>
            <a:headEnd/>
            <a:tailEnd/>
          </a:ln>
        </p:spPr>
        <p:txBody>
          <a:bodyPr anchor="ctr"/>
          <a:lstStyle/>
          <a:p>
            <a:pPr algn="ctr" eaLnBrk="1" hangingPunct="1">
              <a:defRPr/>
            </a:pPr>
            <a:r>
              <a:rPr lang="en-US" sz="21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commonly used technique</a:t>
            </a:r>
          </a:p>
        </p:txBody>
      </p:sp>
    </p:spTree>
    <p:extLst>
      <p:ext uri="{BB962C8B-B14F-4D97-AF65-F5344CB8AC3E}">
        <p14:creationId xmlns:p14="http://schemas.microsoft.com/office/powerpoint/2010/main" val="27923752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BFEBE13-40A5-4A58-8FD0-3F106740573E}"/>
              </a:ext>
            </a:extLst>
          </p:cNvPr>
          <p:cNvSpPr>
            <a:spLocks noGrp="1"/>
          </p:cNvSpPr>
          <p:nvPr>
            <p:ph type="sldNum" sz="quarter" idx="12"/>
          </p:nvPr>
        </p:nvSpPr>
        <p:spPr/>
        <p:txBody>
          <a:bodyPr/>
          <a:lstStyle/>
          <a:p>
            <a:pPr>
              <a:defRPr/>
            </a:pPr>
            <a:fld id="{FDEF4AB8-EBD9-4FDD-BB48-A030665EC33D}" type="slidenum">
              <a:rPr lang="zh-CN" altLang="en-US" smtClean="0"/>
              <a:pPr>
                <a:defRPr/>
              </a:pPr>
              <a:t>40</a:t>
            </a:fld>
            <a:endParaRPr lang="en-US" altLang="zh-CN"/>
          </a:p>
        </p:txBody>
      </p:sp>
      <p:sp>
        <p:nvSpPr>
          <p:cNvPr id="5" name="Rectangle 1">
            <a:extLst>
              <a:ext uri="{FF2B5EF4-FFF2-40B4-BE49-F238E27FC236}">
                <a16:creationId xmlns:a16="http://schemas.microsoft.com/office/drawing/2014/main" id="{4EE68762-2D76-461D-9840-C954417DC8A5}"/>
              </a:ext>
            </a:extLst>
          </p:cNvPr>
          <p:cNvSpPr>
            <a:spLocks noGrp="1" noChangeArrowheads="1"/>
          </p:cNvSpPr>
          <p:nvPr>
            <p:ph type="title"/>
          </p:nvPr>
        </p:nvSpPr>
        <p:spPr>
          <a:xfrm>
            <a:off x="533400" y="1041193"/>
            <a:ext cx="8382000" cy="1146360"/>
          </a:xfrm>
        </p:spPr>
        <p:txBody>
          <a:bodyPr/>
          <a:lstStyle/>
          <a:p>
            <a:pPr algn="ctr" eaLnBrk="1">
              <a:lnSpc>
                <a:spcPct val="95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sz="3200" b="1" u="none" dirty="0">
                <a:effectLst>
                  <a:outerShdw blurRad="38100" dist="38100" dir="2700000" algn="tl">
                    <a:srgbClr val="000000">
                      <a:alpha val="43137"/>
                    </a:srgbClr>
                  </a:outerShdw>
                </a:effectLst>
                <a:latin typeface="Times New Roman" pitchFamily="18" charset="0"/>
                <a:cs typeface="Times New Roman" pitchFamily="18" charset="0"/>
              </a:rPr>
              <a:t>Detecting data structure in memory is very challenging</a:t>
            </a:r>
            <a:endParaRPr lang="en-GB" sz="3200" b="1" u="none"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7" name="TextBox 6">
            <a:extLst>
              <a:ext uri="{FF2B5EF4-FFF2-40B4-BE49-F238E27FC236}">
                <a16:creationId xmlns:a16="http://schemas.microsoft.com/office/drawing/2014/main" id="{04D982A5-E8DE-4D29-AA9D-08CE55152E69}"/>
              </a:ext>
            </a:extLst>
          </p:cNvPr>
          <p:cNvSpPr txBox="1"/>
          <p:nvPr/>
        </p:nvSpPr>
        <p:spPr>
          <a:xfrm>
            <a:off x="109330" y="4818186"/>
            <a:ext cx="9067800" cy="1963614"/>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[1] Z. Lin, et al, Automatic Reverse Engineering of Data Structures from Binary Execution. NDSS 2010</a:t>
            </a:r>
          </a:p>
          <a:p>
            <a:r>
              <a:rPr lang="en-US" sz="1600" dirty="0">
                <a:latin typeface="Times New Roman" panose="02020603050405020304" pitchFamily="18" charset="0"/>
                <a:cs typeface="Times New Roman" panose="02020603050405020304" pitchFamily="18" charset="0"/>
              </a:rPr>
              <a:t>[2] A. </a:t>
            </a:r>
            <a:r>
              <a:rPr lang="en-US" sz="1600" dirty="0" err="1">
                <a:latin typeface="Times New Roman" panose="02020603050405020304" pitchFamily="18" charset="0"/>
                <a:cs typeface="Times New Roman" panose="02020603050405020304" pitchFamily="18" charset="0"/>
              </a:rPr>
              <a:t>Cozzie</a:t>
            </a:r>
            <a:r>
              <a:rPr lang="en-US" sz="1600" dirty="0">
                <a:latin typeface="Times New Roman" panose="02020603050405020304" pitchFamily="18" charset="0"/>
                <a:cs typeface="Times New Roman" panose="02020603050405020304" pitchFamily="18" charset="0"/>
              </a:rPr>
              <a:t>, et al, Digging for data structures. In Proceedings of the 8th USENIX conference on Operating systems design and implementation (OSDI'08). USENIX Association, USA, 255–266.</a:t>
            </a:r>
          </a:p>
          <a:p>
            <a:r>
              <a:rPr lang="en-US" sz="1600" dirty="0">
                <a:latin typeface="Times New Roman" panose="02020603050405020304" pitchFamily="18" charset="0"/>
                <a:cs typeface="Times New Roman" panose="02020603050405020304" pitchFamily="18" charset="0"/>
              </a:rPr>
              <a:t>[3] F. Pagani, et al, </a:t>
            </a:r>
            <a:r>
              <a:rPr lang="en-US" sz="1600" dirty="0" err="1">
                <a:latin typeface="Times New Roman" panose="02020603050405020304" pitchFamily="18" charset="0"/>
                <a:cs typeface="Times New Roman" panose="02020603050405020304" pitchFamily="18" charset="0"/>
              </a:rPr>
              <a:t>AutoProfile</a:t>
            </a:r>
            <a:r>
              <a:rPr lang="en-US" sz="1600" dirty="0">
                <a:latin typeface="Times New Roman" panose="02020603050405020304" pitchFamily="18" charset="0"/>
                <a:cs typeface="Times New Roman" panose="02020603050405020304" pitchFamily="18" charset="0"/>
              </a:rPr>
              <a:t>: Towards Automated Profile Generation for Memory Analysis, ACM Transactions on Privacy and Security, vol. 25, no. 6, February 2022, pp 1–26</a:t>
            </a:r>
          </a:p>
          <a:p>
            <a:r>
              <a:rPr lang="en-US" sz="1600" dirty="0">
                <a:latin typeface="Times New Roman" panose="02020603050405020304" pitchFamily="18" charset="0"/>
                <a:cs typeface="Times New Roman" panose="02020603050405020304" pitchFamily="18" charset="0"/>
              </a:rPr>
              <a:t>[4] Z. Qi, et al, </a:t>
            </a:r>
            <a:r>
              <a:rPr lang="en-US" sz="1600" dirty="0" err="1">
                <a:latin typeface="Times New Roman" panose="02020603050405020304" pitchFamily="18" charset="0"/>
                <a:cs typeface="Times New Roman" panose="02020603050405020304" pitchFamily="18" charset="0"/>
              </a:rPr>
              <a:t>LogicMEM</a:t>
            </a:r>
            <a:r>
              <a:rPr lang="en-US" sz="1600" dirty="0">
                <a:latin typeface="Times New Roman" panose="02020603050405020304" pitchFamily="18" charset="0"/>
                <a:cs typeface="Times New Roman" panose="02020603050405020304" pitchFamily="18" charset="0"/>
              </a:rPr>
              <a:t>: Automatic Profile Generation for Binary-Only Memory Forensics via Logic Inference, NDSS 2022</a:t>
            </a:r>
          </a:p>
        </p:txBody>
      </p:sp>
      <p:pic>
        <p:nvPicPr>
          <p:cNvPr id="8" name="Picture 2" descr="http://upload.wikimedia.org/wikipedia/commons/e/e8/DDR2_ram_mounted.jpg">
            <a:extLst>
              <a:ext uri="{FF2B5EF4-FFF2-40B4-BE49-F238E27FC236}">
                <a16:creationId xmlns:a16="http://schemas.microsoft.com/office/drawing/2014/main" id="{DF5C210E-6A6F-4D7A-9AE3-55309FA2974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12123" y="2012102"/>
            <a:ext cx="2700947" cy="1800631"/>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72DB47F9-22F5-479E-B4FB-99AC16B9BD09}"/>
              </a:ext>
            </a:extLst>
          </p:cNvPr>
          <p:cNvCxnSpPr>
            <a:cxnSpLocks/>
          </p:cNvCxnSpPr>
          <p:nvPr/>
        </p:nvCxnSpPr>
        <p:spPr bwMode="auto">
          <a:xfrm flipH="1">
            <a:off x="4052656" y="2883142"/>
            <a:ext cx="1583641" cy="619727"/>
          </a:xfrm>
          <a:prstGeom prst="straightConnector1">
            <a:avLst/>
          </a:prstGeom>
          <a:noFill/>
          <a:ln w="47625" cap="flat" cmpd="sng" algn="ctr">
            <a:solidFill>
              <a:srgbClr val="FF0000"/>
            </a:solidFill>
            <a:prstDash val="solid"/>
            <a:round/>
            <a:headEnd type="triangle" w="med" len="med"/>
            <a:tailEnd type="none"/>
          </a:ln>
          <a:effectLst/>
        </p:spPr>
      </p:cxnSp>
      <p:sp>
        <p:nvSpPr>
          <p:cNvPr id="10" name="Rectangle 2">
            <a:extLst>
              <a:ext uri="{FF2B5EF4-FFF2-40B4-BE49-F238E27FC236}">
                <a16:creationId xmlns:a16="http://schemas.microsoft.com/office/drawing/2014/main" id="{550DAA23-B80F-4DB5-A22A-306C9435473D}"/>
              </a:ext>
            </a:extLst>
          </p:cNvPr>
          <p:cNvSpPr txBox="1">
            <a:spLocks noChangeArrowheads="1"/>
          </p:cNvSpPr>
          <p:nvPr/>
        </p:nvSpPr>
        <p:spPr bwMode="auto">
          <a:xfrm>
            <a:off x="1183347" y="2549242"/>
            <a:ext cx="3246784" cy="1042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eaLnBrk="1">
              <a:spcBef>
                <a:spcPts val="0"/>
              </a:spcBef>
              <a:spcAft>
                <a:spcPts val="0"/>
              </a:spcAft>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US" sz="2000" b="1" kern="0" dirty="0">
                <a:latin typeface="Times New Roman" pitchFamily="18" charset="0"/>
                <a:cs typeface="Times New Roman" pitchFamily="18" charset="0"/>
              </a:rPr>
              <a:t>User id and password</a:t>
            </a:r>
          </a:p>
          <a:p>
            <a:pPr eaLnBrk="1">
              <a:spcBef>
                <a:spcPts val="0"/>
              </a:spcBef>
              <a:spcAft>
                <a:spcPts val="0"/>
              </a:spcAft>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US" sz="2000" b="1" kern="0" dirty="0">
                <a:latin typeface="Times New Roman" pitchFamily="18" charset="0"/>
                <a:cs typeface="Times New Roman" pitchFamily="18" charset="0"/>
              </a:rPr>
              <a:t>Encryption key</a:t>
            </a:r>
            <a:endParaRPr kumimoji="0" lang="en-US" sz="2000" b="1" i="0" u="none" strike="noStrike" kern="0" cap="none" spc="0" normalizeH="0" baseline="0" noProof="0" dirty="0">
              <a:ln>
                <a:noFill/>
              </a:ln>
              <a:solidFill>
                <a:schemeClr val="tx1"/>
              </a:solidFill>
              <a:uLnTx/>
              <a:uFillTx/>
              <a:latin typeface="Times New Roman" pitchFamily="18" charset="0"/>
              <a:cs typeface="Times New Roman" pitchFamily="18" charset="0"/>
            </a:endParaRPr>
          </a:p>
          <a:p>
            <a:pPr lvl="0" eaLnBrk="1">
              <a:lnSpc>
                <a:spcPct val="95000"/>
              </a:lnSpc>
              <a:spcAft>
                <a:spcPts val="1200"/>
              </a:spcAft>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kumimoji="0" lang="en-US" sz="2000" b="1" i="0" u="none" strike="noStrike" kern="0" cap="none" spc="0" normalizeH="0" baseline="0" noProof="0" dirty="0">
                <a:ln>
                  <a:noFill/>
                </a:ln>
                <a:solidFill>
                  <a:schemeClr val="tx1"/>
                </a:solidFill>
                <a:uLnTx/>
                <a:uFillTx/>
                <a:latin typeface="Times New Roman" pitchFamily="18" charset="0"/>
                <a:cs typeface="Times New Roman" pitchFamily="18" charset="0"/>
              </a:rPr>
              <a:t>……</a:t>
            </a:r>
          </a:p>
        </p:txBody>
      </p:sp>
      <p:pic>
        <p:nvPicPr>
          <p:cNvPr id="3074" name="Picture 2" descr="How to Choose A Telescope for Astronomy | Types of Telescopes - Sky &amp;  Telescope">
            <a:extLst>
              <a:ext uri="{FF2B5EF4-FFF2-40B4-BE49-F238E27FC236}">
                <a16:creationId xmlns:a16="http://schemas.microsoft.com/office/drawing/2014/main" id="{05C210D3-A96F-4716-A408-41675E912A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6739" y="3221741"/>
            <a:ext cx="1245917" cy="1507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9115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1B6C148D-A780-45FC-BFCE-5F62921F7EFC}" type="slidenum">
              <a:rPr lang="en-US" smtClean="0"/>
              <a:pPr>
                <a:defRPr/>
              </a:pPr>
              <a:t>41</a:t>
            </a:fld>
            <a:endParaRPr lang="en-US"/>
          </a:p>
        </p:txBody>
      </p:sp>
      <p:sp>
        <p:nvSpPr>
          <p:cNvPr id="6" name="Title 1"/>
          <p:cNvSpPr txBox="1">
            <a:spLocks/>
          </p:cNvSpPr>
          <p:nvPr/>
        </p:nvSpPr>
        <p:spPr bwMode="auto">
          <a:xfrm>
            <a:off x="114300" y="95252"/>
            <a:ext cx="4267200" cy="83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marL="0" indent="0">
              <a:buNone/>
              <a:defRPr/>
            </a:pPr>
            <a:r>
              <a:rPr lang="en-US" sz="4000" b="1" dirty="0">
                <a:solidFill>
                  <a:schemeClr val="accent6"/>
                </a:solidFill>
                <a:effectLst>
                  <a:outerShdw blurRad="38100" dist="38100" dir="2700000" algn="tl">
                    <a:srgbClr val="000000">
                      <a:alpha val="43137"/>
                    </a:srgbClr>
                  </a:outerShdw>
                </a:effectLst>
              </a:rPr>
              <a:t>Dose of </a:t>
            </a:r>
            <a:r>
              <a:rPr lang="en-US" sz="4000" b="1" dirty="0">
                <a:effectLst>
                  <a:outerShdw blurRad="38100" dist="38100" dir="2700000" algn="tl">
                    <a:srgbClr val="000000">
                      <a:alpha val="43137"/>
                    </a:srgbClr>
                  </a:outerShdw>
                </a:effectLst>
                <a:latin typeface="Brush Script MT" pitchFamily="66" charset="0"/>
              </a:rPr>
              <a:t>Reality:</a:t>
            </a:r>
            <a:r>
              <a:rPr lang="en-US" dirty="0"/>
              <a:t> </a:t>
            </a:r>
            <a:endParaRPr lang="en-CA" b="1" dirty="0">
              <a:effectLst>
                <a:outerShdw blurRad="38100" dist="38100" dir="2700000" algn="tl">
                  <a:srgbClr val="000000">
                    <a:alpha val="43137"/>
                  </a:srgbClr>
                </a:outerShdw>
              </a:effectLst>
            </a:endParaRPr>
          </a:p>
        </p:txBody>
      </p:sp>
      <p:pic>
        <p:nvPicPr>
          <p:cNvPr id="103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07955" y="444186"/>
            <a:ext cx="3050458" cy="851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descr="http://t3.gstatic.com/images?q=tbn:ANd9GcTtV2viWjWQ_owQcGWy7-l0HgeIeSIVsIQeyRjtVk1erp2wh8oJNdXnVkz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2228850"/>
            <a:ext cx="2222498" cy="1905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ttp://img.ehowcdn.com/article-new/ehow/images/a06/gg/dh/configure-virus-detection-800x80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1500" y="1752600"/>
            <a:ext cx="3133725" cy="28575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1"/>
          <p:cNvSpPr txBox="1">
            <a:spLocks noChangeArrowheads="1"/>
          </p:cNvSpPr>
          <p:nvPr/>
        </p:nvSpPr>
        <p:spPr bwMode="auto">
          <a:xfrm>
            <a:off x="381001" y="4610100"/>
            <a:ext cx="8477412"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marL="0" indent="0" algn="ctr" eaLnBrk="1">
              <a:lnSpc>
                <a:spcPct val="95000"/>
              </a:lnSpc>
              <a:buNone/>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CA" sz="3200" b="1" dirty="0">
                <a:effectLst>
                  <a:outerShdw blurRad="38100" dist="38100" dir="2700000" algn="tl">
                    <a:srgbClr val="000000">
                      <a:alpha val="43137"/>
                    </a:srgbClr>
                  </a:outerShdw>
                </a:effectLst>
                <a:latin typeface="Times New Roman" pitchFamily="18" charset="0"/>
                <a:cs typeface="Times New Roman" pitchFamily="18" charset="0"/>
              </a:rPr>
              <a:t>We Don't Trust Computing Environment Used or Compromised by the Suspect</a:t>
            </a:r>
            <a:endParaRPr lang="en-GB" sz="3200" b="1" dirty="0">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1162543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1B6C148D-A780-45FC-BFCE-5F62921F7EFC}" type="slidenum">
              <a:rPr lang="en-US" smtClean="0"/>
              <a:pPr>
                <a:defRPr/>
              </a:pPr>
              <a:t>42</a:t>
            </a:fld>
            <a:endParaRPr lang="en-US"/>
          </a:p>
        </p:txBody>
      </p:sp>
      <p:pic>
        <p:nvPicPr>
          <p:cNvPr id="1026" name="Picture 2" descr="Desktop PC-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4087" y="2971800"/>
            <a:ext cx="3736258" cy="2895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07955" y="444186"/>
            <a:ext cx="3050458" cy="851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descr="http://scdlifestyle.com/wp-content/uploads/2012/06/digestion-tool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1866900"/>
            <a:ext cx="2209800" cy="2209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1"/>
          <p:cNvSpPr txBox="1">
            <a:spLocks noChangeArrowheads="1"/>
          </p:cNvSpPr>
          <p:nvPr/>
        </p:nvSpPr>
        <p:spPr bwMode="auto">
          <a:xfrm>
            <a:off x="1219200" y="1314450"/>
            <a:ext cx="3505200" cy="68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marL="0" indent="0" algn="ctr" eaLnBrk="1">
              <a:lnSpc>
                <a:spcPct val="95000"/>
              </a:lnSpc>
              <a:buNone/>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sz="3200" b="1" dirty="0">
                <a:effectLst>
                  <a:outerShdw blurRad="38100" dist="38100" dir="2700000" algn="tl">
                    <a:srgbClr val="000000">
                      <a:alpha val="43137"/>
                    </a:srgbClr>
                  </a:outerShdw>
                </a:effectLst>
                <a:latin typeface="Times New Roman" pitchFamily="18" charset="0"/>
                <a:cs typeface="Times New Roman" pitchFamily="18" charset="0"/>
              </a:rPr>
              <a:t>The Right “Tool”</a:t>
            </a:r>
            <a:endParaRPr lang="en-GB" sz="3200" b="1" dirty="0">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7921424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1B6C148D-A780-45FC-BFCE-5F62921F7EFC}" type="slidenum">
              <a:rPr lang="en-US" smtClean="0"/>
              <a:pPr>
                <a:defRPr/>
              </a:pPr>
              <a:t>43</a:t>
            </a:fld>
            <a:endParaRPr lang="en-US"/>
          </a:p>
        </p:txBody>
      </p:sp>
      <p:pic>
        <p:nvPicPr>
          <p:cNvPr id="5122" name="Picture 2" descr="http://www.jobsinde.com/media/graphics/headers/Third_Party_Tools/third_party_tools_hea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4925" y="4038600"/>
            <a:ext cx="7048500" cy="19050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2162175" y="1657350"/>
            <a:ext cx="5124450" cy="2228850"/>
            <a:chOff x="1600200" y="3810000"/>
            <a:chExt cx="5124450" cy="2228850"/>
          </a:xfrm>
        </p:grpSpPr>
        <p:pic>
          <p:nvPicPr>
            <p:cNvPr id="5124" name="Picture 4" descr="http://i.istockimg.com/file_thumbview_approve/16139093/2/stock-photo-16139093-cd-or-dvd-with-support-tool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3810000"/>
              <a:ext cx="2228850" cy="22288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www.masterpolemurphy.com/wp-content/uploads/2012/04/Trusted-Choice.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00200" y="4127502"/>
              <a:ext cx="3076575" cy="12890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152400" y="152400"/>
            <a:ext cx="1881350" cy="1840705"/>
            <a:chOff x="252250" y="797"/>
            <a:chExt cx="1881350" cy="1840705"/>
          </a:xfrm>
        </p:grpSpPr>
        <p:pic>
          <p:nvPicPr>
            <p:cNvPr id="2050" name="Picture 2" descr="http://www.womensforum.com/images/stories/c_home_and_garden/making-your-own-toolkit.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7455" y="797"/>
              <a:ext cx="1339216" cy="111601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1"/>
            <p:cNvSpPr txBox="1">
              <a:spLocks noChangeArrowheads="1"/>
            </p:cNvSpPr>
            <p:nvPr/>
          </p:nvSpPr>
          <p:spPr bwMode="auto">
            <a:xfrm>
              <a:off x="252250" y="1073154"/>
              <a:ext cx="1881350" cy="7683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marL="0" indent="0" algn="ctr" eaLnBrk="1">
                <a:lnSpc>
                  <a:spcPct val="95000"/>
                </a:lnSpc>
                <a:buNone/>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CA" sz="2000" b="1" dirty="0">
                  <a:effectLst>
                    <a:outerShdw blurRad="38100" dist="38100" dir="2700000" algn="tl">
                      <a:srgbClr val="000000">
                        <a:alpha val="43137"/>
                      </a:srgbClr>
                    </a:outerShdw>
                  </a:effectLst>
                  <a:latin typeface="Times New Roman" pitchFamily="18" charset="0"/>
                  <a:cs typeface="Times New Roman" pitchFamily="18" charset="0"/>
                </a:rPr>
                <a:t>Making Your Own Tool Kit</a:t>
              </a:r>
              <a:endParaRPr lang="en-GB" sz="2000" b="1" dirty="0">
                <a:effectLst>
                  <a:outerShdw blurRad="38100" dist="38100" dir="2700000" algn="tl">
                    <a:srgbClr val="000000">
                      <a:alpha val="43137"/>
                    </a:srgbClr>
                  </a:outerShdw>
                </a:effectLst>
                <a:latin typeface="Times New Roman" pitchFamily="18" charset="0"/>
                <a:cs typeface="Times New Roman" pitchFamily="18" charset="0"/>
              </a:endParaRPr>
            </a:p>
          </p:txBody>
        </p:sp>
      </p:grpSp>
    </p:spTree>
    <p:extLst>
      <p:ext uri="{BB962C8B-B14F-4D97-AF65-F5344CB8AC3E}">
        <p14:creationId xmlns:p14="http://schemas.microsoft.com/office/powerpoint/2010/main" val="35560982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1B6C148D-A780-45FC-BFCE-5F62921F7EFC}" type="slidenum">
              <a:rPr lang="en-US" smtClean="0"/>
              <a:pPr>
                <a:defRPr/>
              </a:pPr>
              <a:t>44</a:t>
            </a:fld>
            <a:endParaRPr lang="en-US"/>
          </a:p>
        </p:txBody>
      </p:sp>
      <p:pic>
        <p:nvPicPr>
          <p:cNvPr id="103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07955" y="444186"/>
            <a:ext cx="3050458" cy="851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descr="http://x3computers.com/wp-content/uploads/2011/02/Computer-Syte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0687" y="1981200"/>
            <a:ext cx="4488688"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39379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ChangeArrowheads="1"/>
          </p:cNvSpPr>
          <p:nvPr/>
        </p:nvSpPr>
        <p:spPr bwMode="auto">
          <a:xfrm>
            <a:off x="572880" y="152400"/>
            <a:ext cx="7809120" cy="914400"/>
          </a:xfrm>
          <a:prstGeom prst="rect">
            <a:avLst/>
          </a:prstGeom>
          <a:noFill/>
          <a:ln w="9525">
            <a:noFill/>
            <a:round/>
            <a:headEnd/>
            <a:tailEnd/>
          </a:ln>
        </p:spPr>
        <p:txBody>
          <a:bodyPr lIns="0" tIns="0" rIns="0" bIns="0" anchor="ctr"/>
          <a:lstStyle/>
          <a:p>
            <a:pPr algn="ctr">
              <a:lnSpc>
                <a:spcPct val="95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altLang="en-US" sz="3200" b="1" dirty="0">
                <a:solidFill>
                  <a:schemeClr val="accent2"/>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Memory Forensics - </a:t>
            </a:r>
            <a:r>
              <a:rPr lang="en-GB" altLang="en-US" sz="3200" b="1" dirty="0">
                <a:solidFill>
                  <a:schemeClr val="accent2"/>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Microsoft Tools</a:t>
            </a:r>
          </a:p>
        </p:txBody>
      </p:sp>
      <p:sp>
        <p:nvSpPr>
          <p:cNvPr id="6147" name="Rectangle 2"/>
          <p:cNvSpPr>
            <a:spLocks noChangeArrowheads="1"/>
          </p:cNvSpPr>
          <p:nvPr/>
        </p:nvSpPr>
        <p:spPr bwMode="auto">
          <a:xfrm>
            <a:off x="672480" y="1219200"/>
            <a:ext cx="7809120" cy="5410200"/>
          </a:xfrm>
          <a:prstGeom prst="rect">
            <a:avLst/>
          </a:prstGeom>
          <a:noFill/>
          <a:ln w="9525">
            <a:noFill/>
            <a:round/>
            <a:headEnd/>
            <a:tailEnd/>
          </a:ln>
        </p:spPr>
        <p:txBody>
          <a:bodyPr lIns="0" tIns="0" rIns="0" bIns="0"/>
          <a:lstStyle/>
          <a:p>
            <a:pPr marL="388806" indent="-293764">
              <a:lnSpc>
                <a:spcPct val="75000"/>
              </a:lnSpc>
              <a:spcAft>
                <a:spcPts val="1293"/>
              </a:spcAft>
              <a:buFont typeface="Wingdings" pitchFamily="2" charset="2"/>
              <a:buChar char=""/>
              <a:tabLst>
                <a:tab pos="388806" algn="l"/>
                <a:tab pos="803532" algn="l"/>
                <a:tab pos="1218258" algn="l"/>
                <a:tab pos="1632984" algn="l"/>
                <a:tab pos="2047710" algn="l"/>
                <a:tab pos="2462436" algn="l"/>
                <a:tab pos="2877162" algn="l"/>
                <a:tab pos="3291889" algn="l"/>
                <a:tab pos="3706615" algn="l"/>
                <a:tab pos="4121341" algn="l"/>
                <a:tab pos="4536067" algn="l"/>
                <a:tab pos="4950793" algn="l"/>
                <a:tab pos="5365519" algn="l"/>
                <a:tab pos="5780245" algn="l"/>
                <a:tab pos="6194971" algn="l"/>
                <a:tab pos="6609698" algn="l"/>
                <a:tab pos="7024424" algn="l"/>
                <a:tab pos="7439150" algn="l"/>
                <a:tab pos="7853876" algn="l"/>
                <a:tab pos="8268602" algn="l"/>
                <a:tab pos="8683328" algn="l"/>
              </a:tabLst>
            </a:pPr>
            <a:r>
              <a:rPr lang="en-GB" sz="2500" b="1" dirty="0">
                <a:solidFill>
                  <a:srgbClr val="000000"/>
                </a:solidFill>
                <a:latin typeface="Times New Roman" pitchFamily="18" charset="0"/>
                <a:cs typeface="Times New Roman" pitchFamily="18" charset="0"/>
              </a:rPr>
              <a:t>Network tools</a:t>
            </a:r>
          </a:p>
          <a:p>
            <a:pPr marL="1172177" lvl="2" indent="-194403">
              <a:lnSpc>
                <a:spcPct val="75000"/>
              </a:lnSpc>
              <a:spcAft>
                <a:spcPts val="771"/>
              </a:spcAft>
              <a:buFont typeface="Wingdings" pitchFamily="2" charset="2"/>
              <a:buChar char=""/>
              <a:tabLst>
                <a:tab pos="388806" algn="l"/>
                <a:tab pos="803532" algn="l"/>
                <a:tab pos="1218258" algn="l"/>
                <a:tab pos="1632984" algn="l"/>
                <a:tab pos="2047710" algn="l"/>
                <a:tab pos="2462436" algn="l"/>
                <a:tab pos="2877162" algn="l"/>
                <a:tab pos="3291889" algn="l"/>
                <a:tab pos="3706615" algn="l"/>
                <a:tab pos="4121341" algn="l"/>
                <a:tab pos="4536067" algn="l"/>
                <a:tab pos="4950793" algn="l"/>
                <a:tab pos="5365519" algn="l"/>
                <a:tab pos="5780245" algn="l"/>
                <a:tab pos="6194971" algn="l"/>
                <a:tab pos="6609698" algn="l"/>
                <a:tab pos="7024424" algn="l"/>
                <a:tab pos="7439150" algn="l"/>
                <a:tab pos="7853876" algn="l"/>
                <a:tab pos="8268602" algn="l"/>
                <a:tab pos="8683328" algn="l"/>
              </a:tabLst>
            </a:pPr>
            <a:r>
              <a:rPr lang="en-GB" sz="2000" dirty="0" err="1">
                <a:solidFill>
                  <a:srgbClr val="000000"/>
                </a:solidFill>
                <a:latin typeface="Times New Roman" pitchFamily="18" charset="0"/>
                <a:cs typeface="Times New Roman" pitchFamily="18" charset="0"/>
              </a:rPr>
              <a:t>netstat</a:t>
            </a:r>
            <a:r>
              <a:rPr lang="en-GB" sz="2000" dirty="0">
                <a:solidFill>
                  <a:srgbClr val="000000"/>
                </a:solidFill>
                <a:latin typeface="Times New Roman" pitchFamily="18" charset="0"/>
                <a:cs typeface="Times New Roman" pitchFamily="18" charset="0"/>
              </a:rPr>
              <a:t> -a, </a:t>
            </a:r>
            <a:r>
              <a:rPr lang="en-GB" sz="2000" dirty="0" err="1">
                <a:solidFill>
                  <a:srgbClr val="000000"/>
                </a:solidFill>
                <a:latin typeface="Times New Roman" pitchFamily="18" charset="0"/>
                <a:cs typeface="Times New Roman" pitchFamily="18" charset="0"/>
              </a:rPr>
              <a:t>nbtstat</a:t>
            </a:r>
            <a:r>
              <a:rPr lang="en-GB" sz="2000" dirty="0">
                <a:solidFill>
                  <a:srgbClr val="000000"/>
                </a:solidFill>
                <a:latin typeface="Times New Roman" pitchFamily="18" charset="0"/>
                <a:cs typeface="Times New Roman" pitchFamily="18" charset="0"/>
              </a:rPr>
              <a:t>, ping, </a:t>
            </a:r>
            <a:r>
              <a:rPr lang="en-GB" sz="2000" dirty="0" err="1">
                <a:solidFill>
                  <a:srgbClr val="000000"/>
                </a:solidFill>
                <a:latin typeface="Times New Roman" pitchFamily="18" charset="0"/>
                <a:cs typeface="Times New Roman" pitchFamily="18" charset="0"/>
              </a:rPr>
              <a:t>tracert</a:t>
            </a:r>
            <a:r>
              <a:rPr lang="en-GB" sz="2000" dirty="0">
                <a:solidFill>
                  <a:srgbClr val="000000"/>
                </a:solidFill>
                <a:latin typeface="Times New Roman" pitchFamily="18" charset="0"/>
                <a:cs typeface="Times New Roman" pitchFamily="18" charset="0"/>
              </a:rPr>
              <a:t>, </a:t>
            </a:r>
            <a:r>
              <a:rPr lang="en-GB" sz="2000" dirty="0" err="1">
                <a:solidFill>
                  <a:srgbClr val="000000"/>
                </a:solidFill>
                <a:latin typeface="Times New Roman" pitchFamily="18" charset="0"/>
                <a:cs typeface="Times New Roman" pitchFamily="18" charset="0"/>
              </a:rPr>
              <a:t>arp</a:t>
            </a:r>
            <a:r>
              <a:rPr lang="en-GB" sz="2000" dirty="0">
                <a:solidFill>
                  <a:srgbClr val="000000"/>
                </a:solidFill>
                <a:latin typeface="Times New Roman" pitchFamily="18" charset="0"/>
                <a:cs typeface="Times New Roman" pitchFamily="18" charset="0"/>
              </a:rPr>
              <a:t>, </a:t>
            </a:r>
            <a:r>
              <a:rPr lang="en-GB" sz="2000" dirty="0" err="1">
                <a:solidFill>
                  <a:srgbClr val="000000"/>
                </a:solidFill>
                <a:latin typeface="Times New Roman" pitchFamily="18" charset="0"/>
                <a:cs typeface="Times New Roman" pitchFamily="18" charset="0"/>
              </a:rPr>
              <a:t>netsh</a:t>
            </a:r>
            <a:r>
              <a:rPr lang="en-GB" sz="2000" dirty="0">
                <a:solidFill>
                  <a:srgbClr val="000000"/>
                </a:solidFill>
                <a:latin typeface="Times New Roman" pitchFamily="18" charset="0"/>
                <a:cs typeface="Times New Roman" pitchFamily="18" charset="0"/>
              </a:rPr>
              <a:t>, </a:t>
            </a:r>
            <a:r>
              <a:rPr lang="en-GB" sz="2000" dirty="0" err="1">
                <a:solidFill>
                  <a:srgbClr val="000000"/>
                </a:solidFill>
                <a:latin typeface="Times New Roman" pitchFamily="18" charset="0"/>
                <a:cs typeface="Times New Roman" pitchFamily="18" charset="0"/>
              </a:rPr>
              <a:t>ipconfig</a:t>
            </a:r>
            <a:endParaRPr lang="en-GB" sz="2000" dirty="0">
              <a:solidFill>
                <a:srgbClr val="000000"/>
              </a:solidFill>
              <a:latin typeface="Times New Roman" pitchFamily="18" charset="0"/>
              <a:cs typeface="Times New Roman" pitchFamily="18" charset="0"/>
            </a:endParaRPr>
          </a:p>
          <a:p>
            <a:pPr marL="388806" indent="-293764">
              <a:lnSpc>
                <a:spcPct val="75000"/>
              </a:lnSpc>
              <a:spcAft>
                <a:spcPts val="1293"/>
              </a:spcAft>
              <a:buFont typeface="Wingdings" pitchFamily="2" charset="2"/>
              <a:buChar char=""/>
              <a:tabLst>
                <a:tab pos="388806" algn="l"/>
                <a:tab pos="803532" algn="l"/>
                <a:tab pos="1218258" algn="l"/>
                <a:tab pos="1632984" algn="l"/>
                <a:tab pos="2047710" algn="l"/>
                <a:tab pos="2462436" algn="l"/>
                <a:tab pos="2877162" algn="l"/>
                <a:tab pos="3291889" algn="l"/>
                <a:tab pos="3706615" algn="l"/>
                <a:tab pos="4121341" algn="l"/>
                <a:tab pos="4536067" algn="l"/>
                <a:tab pos="4950793" algn="l"/>
                <a:tab pos="5365519" algn="l"/>
                <a:tab pos="5780245" algn="l"/>
                <a:tab pos="6194971" algn="l"/>
                <a:tab pos="6609698" algn="l"/>
                <a:tab pos="7024424" algn="l"/>
                <a:tab pos="7439150" algn="l"/>
                <a:tab pos="7853876" algn="l"/>
                <a:tab pos="8268602" algn="l"/>
                <a:tab pos="8683328" algn="l"/>
              </a:tabLst>
            </a:pPr>
            <a:r>
              <a:rPr lang="en-GB" sz="2500" b="1" dirty="0">
                <a:solidFill>
                  <a:srgbClr val="000000"/>
                </a:solidFill>
                <a:latin typeface="Times New Roman" pitchFamily="18" charset="0"/>
                <a:cs typeface="Times New Roman" pitchFamily="18" charset="0"/>
              </a:rPr>
              <a:t>Services</a:t>
            </a:r>
          </a:p>
          <a:p>
            <a:pPr marL="1172177" lvl="2" indent="-194403">
              <a:lnSpc>
                <a:spcPct val="75000"/>
              </a:lnSpc>
              <a:spcAft>
                <a:spcPts val="771"/>
              </a:spcAft>
              <a:buFont typeface="Wingdings" pitchFamily="2" charset="2"/>
              <a:buChar char=""/>
              <a:tabLst>
                <a:tab pos="388806" algn="l"/>
                <a:tab pos="803532" algn="l"/>
                <a:tab pos="1218258" algn="l"/>
                <a:tab pos="1632984" algn="l"/>
                <a:tab pos="2047710" algn="l"/>
                <a:tab pos="2462436" algn="l"/>
                <a:tab pos="2877162" algn="l"/>
                <a:tab pos="3291889" algn="l"/>
                <a:tab pos="3706615" algn="l"/>
                <a:tab pos="4121341" algn="l"/>
                <a:tab pos="4536067" algn="l"/>
                <a:tab pos="4950793" algn="l"/>
                <a:tab pos="5365519" algn="l"/>
                <a:tab pos="5780245" algn="l"/>
                <a:tab pos="6194971" algn="l"/>
                <a:tab pos="6609698" algn="l"/>
                <a:tab pos="7024424" algn="l"/>
                <a:tab pos="7439150" algn="l"/>
                <a:tab pos="7853876" algn="l"/>
                <a:tab pos="8268602" algn="l"/>
                <a:tab pos="8683328" algn="l"/>
              </a:tabLst>
            </a:pPr>
            <a:r>
              <a:rPr lang="en-GB" sz="2000" dirty="0">
                <a:solidFill>
                  <a:srgbClr val="000000"/>
                </a:solidFill>
                <a:latin typeface="Times New Roman" pitchFamily="18" charset="0"/>
                <a:cs typeface="Times New Roman" pitchFamily="18" charset="0"/>
              </a:rPr>
              <a:t>net start/stop, sc, services.msc</a:t>
            </a:r>
          </a:p>
          <a:p>
            <a:pPr marL="388806" indent="-293764">
              <a:lnSpc>
                <a:spcPct val="75000"/>
              </a:lnSpc>
              <a:spcAft>
                <a:spcPts val="1293"/>
              </a:spcAft>
              <a:buFont typeface="Wingdings" pitchFamily="2" charset="2"/>
              <a:buChar char=""/>
              <a:tabLst>
                <a:tab pos="388806" algn="l"/>
                <a:tab pos="803532" algn="l"/>
                <a:tab pos="1218258" algn="l"/>
                <a:tab pos="1632984" algn="l"/>
                <a:tab pos="2047710" algn="l"/>
                <a:tab pos="2462436" algn="l"/>
                <a:tab pos="2877162" algn="l"/>
                <a:tab pos="3291889" algn="l"/>
                <a:tab pos="3706615" algn="l"/>
                <a:tab pos="4121341" algn="l"/>
                <a:tab pos="4536067" algn="l"/>
                <a:tab pos="4950793" algn="l"/>
                <a:tab pos="5365519" algn="l"/>
                <a:tab pos="5780245" algn="l"/>
                <a:tab pos="6194971" algn="l"/>
                <a:tab pos="6609698" algn="l"/>
                <a:tab pos="7024424" algn="l"/>
                <a:tab pos="7439150" algn="l"/>
                <a:tab pos="7853876" algn="l"/>
                <a:tab pos="8268602" algn="l"/>
                <a:tab pos="8683328" algn="l"/>
              </a:tabLst>
            </a:pPr>
            <a:r>
              <a:rPr lang="en-GB" sz="2500" b="1" dirty="0">
                <a:solidFill>
                  <a:srgbClr val="000000"/>
                </a:solidFill>
                <a:latin typeface="Times New Roman" pitchFamily="18" charset="0"/>
                <a:cs typeface="Times New Roman" pitchFamily="18" charset="0"/>
              </a:rPr>
              <a:t>Process</a:t>
            </a:r>
            <a:r>
              <a:rPr lang="en-GB" sz="2500" dirty="0">
                <a:solidFill>
                  <a:srgbClr val="000000"/>
                </a:solidFill>
                <a:latin typeface="Times New Roman" pitchFamily="18" charset="0"/>
                <a:cs typeface="Times New Roman" pitchFamily="18" charset="0"/>
              </a:rPr>
              <a:t> </a:t>
            </a:r>
          </a:p>
          <a:p>
            <a:pPr marL="1172177" lvl="2" indent="-194403">
              <a:lnSpc>
                <a:spcPct val="75000"/>
              </a:lnSpc>
              <a:spcAft>
                <a:spcPts val="771"/>
              </a:spcAft>
              <a:buFont typeface="Wingdings" pitchFamily="2" charset="2"/>
              <a:buChar char=""/>
              <a:tabLst>
                <a:tab pos="388806" algn="l"/>
                <a:tab pos="803532" algn="l"/>
                <a:tab pos="1218258" algn="l"/>
                <a:tab pos="1632984" algn="l"/>
                <a:tab pos="2047710" algn="l"/>
                <a:tab pos="2462436" algn="l"/>
                <a:tab pos="2877162" algn="l"/>
                <a:tab pos="3291889" algn="l"/>
                <a:tab pos="3706615" algn="l"/>
                <a:tab pos="4121341" algn="l"/>
                <a:tab pos="4536067" algn="l"/>
                <a:tab pos="4950793" algn="l"/>
                <a:tab pos="5365519" algn="l"/>
                <a:tab pos="5780245" algn="l"/>
                <a:tab pos="6194971" algn="l"/>
                <a:tab pos="6609698" algn="l"/>
                <a:tab pos="7024424" algn="l"/>
                <a:tab pos="7439150" algn="l"/>
                <a:tab pos="7853876" algn="l"/>
                <a:tab pos="8268602" algn="l"/>
                <a:tab pos="8683328" algn="l"/>
              </a:tabLst>
            </a:pPr>
            <a:r>
              <a:rPr lang="en-GB" sz="2000" dirty="0" err="1">
                <a:solidFill>
                  <a:srgbClr val="000000"/>
                </a:solidFill>
                <a:latin typeface="Times New Roman" pitchFamily="18" charset="0"/>
                <a:cs typeface="Times New Roman" pitchFamily="18" charset="0"/>
              </a:rPr>
              <a:t>tasklist</a:t>
            </a:r>
            <a:r>
              <a:rPr lang="en-GB" sz="2000" dirty="0">
                <a:solidFill>
                  <a:srgbClr val="000000"/>
                </a:solidFill>
                <a:latin typeface="Times New Roman" pitchFamily="18" charset="0"/>
                <a:cs typeface="Times New Roman" pitchFamily="18" charset="0"/>
              </a:rPr>
              <a:t>, </a:t>
            </a:r>
            <a:r>
              <a:rPr lang="en-GB" sz="2000" dirty="0" err="1">
                <a:solidFill>
                  <a:srgbClr val="000000"/>
                </a:solidFill>
                <a:latin typeface="Times New Roman" pitchFamily="18" charset="0"/>
                <a:cs typeface="Times New Roman" pitchFamily="18" charset="0"/>
              </a:rPr>
              <a:t>taskkill</a:t>
            </a:r>
            <a:r>
              <a:rPr lang="en-GB" sz="2000" dirty="0">
                <a:solidFill>
                  <a:srgbClr val="000000"/>
                </a:solidFill>
                <a:latin typeface="Times New Roman" pitchFamily="18" charset="0"/>
                <a:cs typeface="Times New Roman" pitchFamily="18" charset="0"/>
              </a:rPr>
              <a:t>, </a:t>
            </a:r>
            <a:r>
              <a:rPr lang="en-GB" sz="2000" dirty="0" err="1">
                <a:solidFill>
                  <a:srgbClr val="000000"/>
                </a:solidFill>
                <a:latin typeface="Times New Roman" pitchFamily="18" charset="0"/>
                <a:cs typeface="Times New Roman" pitchFamily="18" charset="0"/>
              </a:rPr>
              <a:t>schtasks</a:t>
            </a:r>
            <a:endParaRPr lang="en-GB" sz="2000" dirty="0">
              <a:solidFill>
                <a:srgbClr val="000000"/>
              </a:solidFill>
              <a:latin typeface="Times New Roman" pitchFamily="18" charset="0"/>
              <a:cs typeface="Times New Roman" pitchFamily="18" charset="0"/>
            </a:endParaRPr>
          </a:p>
          <a:p>
            <a:pPr marL="388806" indent="-293764">
              <a:lnSpc>
                <a:spcPct val="75000"/>
              </a:lnSpc>
              <a:spcAft>
                <a:spcPts val="1293"/>
              </a:spcAft>
              <a:buFont typeface="Wingdings" pitchFamily="2" charset="2"/>
              <a:buChar char=""/>
              <a:tabLst>
                <a:tab pos="388806" algn="l"/>
                <a:tab pos="803532" algn="l"/>
                <a:tab pos="1218258" algn="l"/>
                <a:tab pos="1632984" algn="l"/>
                <a:tab pos="2047710" algn="l"/>
                <a:tab pos="2462436" algn="l"/>
                <a:tab pos="2877162" algn="l"/>
                <a:tab pos="3291889" algn="l"/>
                <a:tab pos="3706615" algn="l"/>
                <a:tab pos="4121341" algn="l"/>
                <a:tab pos="4536067" algn="l"/>
                <a:tab pos="4950793" algn="l"/>
                <a:tab pos="5365519" algn="l"/>
                <a:tab pos="5780245" algn="l"/>
                <a:tab pos="6194971" algn="l"/>
                <a:tab pos="6609698" algn="l"/>
                <a:tab pos="7024424" algn="l"/>
                <a:tab pos="7439150" algn="l"/>
                <a:tab pos="7853876" algn="l"/>
                <a:tab pos="8268602" algn="l"/>
                <a:tab pos="8683328" algn="l"/>
              </a:tabLst>
            </a:pPr>
            <a:r>
              <a:rPr lang="en-GB" sz="2500" b="1" dirty="0">
                <a:solidFill>
                  <a:srgbClr val="000000"/>
                </a:solidFill>
                <a:latin typeface="Times New Roman" pitchFamily="18" charset="0"/>
                <a:cs typeface="Times New Roman" pitchFamily="18" charset="0"/>
              </a:rPr>
              <a:t>Logged on users</a:t>
            </a:r>
            <a:r>
              <a:rPr lang="en-GB" sz="2500" dirty="0">
                <a:solidFill>
                  <a:srgbClr val="000000"/>
                </a:solidFill>
                <a:latin typeface="Times New Roman" pitchFamily="18" charset="0"/>
                <a:cs typeface="Times New Roman" pitchFamily="18" charset="0"/>
              </a:rPr>
              <a:t> </a:t>
            </a:r>
          </a:p>
          <a:p>
            <a:pPr marL="1172177" lvl="2" indent="-194403">
              <a:lnSpc>
                <a:spcPct val="75000"/>
              </a:lnSpc>
              <a:spcAft>
                <a:spcPts val="771"/>
              </a:spcAft>
              <a:buFont typeface="Wingdings" pitchFamily="2" charset="2"/>
              <a:buChar char=""/>
              <a:tabLst>
                <a:tab pos="388806" algn="l"/>
                <a:tab pos="803532" algn="l"/>
                <a:tab pos="1218258" algn="l"/>
                <a:tab pos="1632984" algn="l"/>
                <a:tab pos="2047710" algn="l"/>
                <a:tab pos="2462436" algn="l"/>
                <a:tab pos="2877162" algn="l"/>
                <a:tab pos="3291889" algn="l"/>
                <a:tab pos="3706615" algn="l"/>
                <a:tab pos="4121341" algn="l"/>
                <a:tab pos="4536067" algn="l"/>
                <a:tab pos="4950793" algn="l"/>
                <a:tab pos="5365519" algn="l"/>
                <a:tab pos="5780245" algn="l"/>
                <a:tab pos="6194971" algn="l"/>
                <a:tab pos="6609698" algn="l"/>
                <a:tab pos="7024424" algn="l"/>
                <a:tab pos="7439150" algn="l"/>
                <a:tab pos="7853876" algn="l"/>
                <a:tab pos="8268602" algn="l"/>
                <a:tab pos="8683328" algn="l"/>
              </a:tabLst>
            </a:pPr>
            <a:r>
              <a:rPr lang="en-US" sz="2000" dirty="0">
                <a:solidFill>
                  <a:srgbClr val="000000"/>
                </a:solidFill>
                <a:latin typeface="Times New Roman" pitchFamily="18" charset="0"/>
                <a:cs typeface="Times New Roman" pitchFamily="18" charset="0"/>
              </a:rPr>
              <a:t>Administrative Tools\Computer Management, Under Shared Folders\Shares or Sessions</a:t>
            </a:r>
            <a:endParaRPr lang="en-GB" sz="2000" dirty="0">
              <a:solidFill>
                <a:srgbClr val="000000"/>
              </a:solidFill>
              <a:latin typeface="Times New Roman" pitchFamily="18" charset="0"/>
              <a:cs typeface="Times New Roman" pitchFamily="18" charset="0"/>
            </a:endParaRPr>
          </a:p>
          <a:p>
            <a:pPr marL="388806" indent="-293764">
              <a:lnSpc>
                <a:spcPct val="75000"/>
              </a:lnSpc>
              <a:spcAft>
                <a:spcPts val="1293"/>
              </a:spcAft>
              <a:buFont typeface="Wingdings" pitchFamily="2" charset="2"/>
              <a:buChar char=""/>
              <a:tabLst>
                <a:tab pos="388806" algn="l"/>
                <a:tab pos="803532" algn="l"/>
                <a:tab pos="1218258" algn="l"/>
                <a:tab pos="1632984" algn="l"/>
                <a:tab pos="2047710" algn="l"/>
                <a:tab pos="2462436" algn="l"/>
                <a:tab pos="2877162" algn="l"/>
                <a:tab pos="3291889" algn="l"/>
                <a:tab pos="3706615" algn="l"/>
                <a:tab pos="4121341" algn="l"/>
                <a:tab pos="4536067" algn="l"/>
                <a:tab pos="4950793" algn="l"/>
                <a:tab pos="5365519" algn="l"/>
                <a:tab pos="5780245" algn="l"/>
                <a:tab pos="6194971" algn="l"/>
                <a:tab pos="6609698" algn="l"/>
                <a:tab pos="7024424" algn="l"/>
                <a:tab pos="7439150" algn="l"/>
                <a:tab pos="7853876" algn="l"/>
                <a:tab pos="8268602" algn="l"/>
                <a:tab pos="8683328" algn="l"/>
              </a:tabLst>
            </a:pPr>
            <a:r>
              <a:rPr lang="en-US" sz="2500" b="1" dirty="0">
                <a:solidFill>
                  <a:srgbClr val="000000"/>
                </a:solidFill>
                <a:latin typeface="Times New Roman" pitchFamily="18" charset="0"/>
                <a:cs typeface="Times New Roman" pitchFamily="18" charset="0"/>
              </a:rPr>
              <a:t>Displays the amount of used and free memory in your system</a:t>
            </a:r>
            <a:r>
              <a:rPr lang="en-GB" sz="2500" dirty="0">
                <a:solidFill>
                  <a:srgbClr val="000000"/>
                </a:solidFill>
                <a:latin typeface="Times New Roman" pitchFamily="18" charset="0"/>
                <a:cs typeface="Times New Roman" pitchFamily="18" charset="0"/>
              </a:rPr>
              <a:t> </a:t>
            </a:r>
          </a:p>
          <a:p>
            <a:pPr marL="1172177" lvl="2" indent="-194403">
              <a:lnSpc>
                <a:spcPct val="75000"/>
              </a:lnSpc>
              <a:spcAft>
                <a:spcPts val="771"/>
              </a:spcAft>
              <a:buFont typeface="Wingdings" pitchFamily="2" charset="2"/>
              <a:buChar char=""/>
              <a:tabLst>
                <a:tab pos="388806" algn="l"/>
                <a:tab pos="803532" algn="l"/>
                <a:tab pos="1218258" algn="l"/>
                <a:tab pos="1632984" algn="l"/>
                <a:tab pos="2047710" algn="l"/>
                <a:tab pos="2462436" algn="l"/>
                <a:tab pos="2877162" algn="l"/>
                <a:tab pos="3291889" algn="l"/>
                <a:tab pos="3706615" algn="l"/>
                <a:tab pos="4121341" algn="l"/>
                <a:tab pos="4536067" algn="l"/>
                <a:tab pos="4950793" algn="l"/>
                <a:tab pos="5365519" algn="l"/>
                <a:tab pos="5780245" algn="l"/>
                <a:tab pos="6194971" algn="l"/>
                <a:tab pos="6609698" algn="l"/>
                <a:tab pos="7024424" algn="l"/>
                <a:tab pos="7439150" algn="l"/>
                <a:tab pos="7853876" algn="l"/>
                <a:tab pos="8268602" algn="l"/>
                <a:tab pos="8683328" algn="l"/>
              </a:tabLst>
            </a:pPr>
            <a:r>
              <a:rPr lang="en-US" sz="2000" dirty="0" err="1">
                <a:solidFill>
                  <a:srgbClr val="000000"/>
                </a:solidFill>
                <a:latin typeface="Times New Roman" pitchFamily="18" charset="0"/>
                <a:cs typeface="Times New Roman" pitchFamily="18" charset="0"/>
              </a:rPr>
              <a:t>mem</a:t>
            </a:r>
            <a:endParaRPr lang="en-US" sz="2000" dirty="0">
              <a:solidFill>
                <a:srgbClr val="000000"/>
              </a:solidFill>
              <a:latin typeface="Times New Roman" pitchFamily="18" charset="0"/>
              <a:cs typeface="Times New Roman" pitchFamily="18" charset="0"/>
            </a:endParaRPr>
          </a:p>
          <a:p>
            <a:pPr marL="1172177" lvl="2" indent="-194403">
              <a:lnSpc>
                <a:spcPct val="75000"/>
              </a:lnSpc>
              <a:spcAft>
                <a:spcPts val="771"/>
              </a:spcAft>
              <a:buFont typeface="Wingdings" pitchFamily="2" charset="2"/>
              <a:buChar char=""/>
              <a:tabLst>
                <a:tab pos="388806" algn="l"/>
                <a:tab pos="803532" algn="l"/>
                <a:tab pos="1218258" algn="l"/>
                <a:tab pos="1632984" algn="l"/>
                <a:tab pos="2047710" algn="l"/>
                <a:tab pos="2462436" algn="l"/>
                <a:tab pos="2877162" algn="l"/>
                <a:tab pos="3291889" algn="l"/>
                <a:tab pos="3706615" algn="l"/>
                <a:tab pos="4121341" algn="l"/>
                <a:tab pos="4536067" algn="l"/>
                <a:tab pos="4950793" algn="l"/>
                <a:tab pos="5365519" algn="l"/>
                <a:tab pos="5780245" algn="l"/>
                <a:tab pos="6194971" algn="l"/>
                <a:tab pos="6609698" algn="l"/>
                <a:tab pos="7024424" algn="l"/>
                <a:tab pos="7439150" algn="l"/>
                <a:tab pos="7853876" algn="l"/>
                <a:tab pos="8268602" algn="l"/>
                <a:tab pos="8683328" algn="l"/>
              </a:tabLst>
            </a:pPr>
            <a:r>
              <a:rPr lang="en-GB" sz="2000" dirty="0" err="1">
                <a:solidFill>
                  <a:srgbClr val="000000"/>
                </a:solidFill>
                <a:latin typeface="Times New Roman" pitchFamily="18" charset="0"/>
                <a:cs typeface="Times New Roman" pitchFamily="18" charset="0"/>
              </a:rPr>
              <a:t>systeminfo</a:t>
            </a:r>
            <a:r>
              <a:rPr lang="en-GB" sz="2000" dirty="0">
                <a:solidFill>
                  <a:srgbClr val="000000"/>
                </a:solidFill>
                <a:latin typeface="Times New Roman" pitchFamily="18" charset="0"/>
                <a:cs typeface="Times New Roman" pitchFamily="18" charset="0"/>
              </a:rPr>
              <a:t> (Windows 7)</a:t>
            </a:r>
          </a:p>
        </p:txBody>
      </p:sp>
      <p:sp>
        <p:nvSpPr>
          <p:cNvPr id="4" name="灯片编号占位符 5"/>
          <p:cNvSpPr>
            <a:spLocks noGrp="1"/>
          </p:cNvSpPr>
          <p:nvPr>
            <p:ph type="sldNum" sz="quarter" idx="12"/>
          </p:nvPr>
        </p:nvSpPr>
        <p:spPr>
          <a:xfrm>
            <a:off x="7994650" y="6400800"/>
            <a:ext cx="768350" cy="457200"/>
          </a:xfrm>
          <a:noFill/>
        </p:spPr>
        <p:txBody>
          <a:bodyPr/>
          <a:lstStyle/>
          <a:p>
            <a:fld id="{C5B58C2B-5A33-4FCE-A336-60EE9FBDDE13}" type="slidenum">
              <a:rPr lang="zh-CN" altLang="en-US" smtClean="0">
                <a:ea typeface="SimSun" pitchFamily="2" charset="-122"/>
              </a:rPr>
              <a:pPr/>
              <a:t>45</a:t>
            </a:fld>
            <a:endParaRPr lang="en-US" altLang="zh-CN">
              <a:ea typeface="SimSun" pitchFamily="2" charset="-122"/>
            </a:endParaRPr>
          </a:p>
        </p:txBody>
      </p:sp>
      <p:pic>
        <p:nvPicPr>
          <p:cNvPr id="141314" name="Picture 2" descr="See full size image"/>
          <p:cNvPicPr>
            <a:picLocks noChangeAspect="1" noChangeArrowheads="1"/>
          </p:cNvPicPr>
          <p:nvPr/>
        </p:nvPicPr>
        <p:blipFill>
          <a:blip r:embed="rId3"/>
          <a:srcRect/>
          <a:stretch>
            <a:fillRect/>
          </a:stretch>
        </p:blipFill>
        <p:spPr bwMode="auto">
          <a:xfrm>
            <a:off x="8229600" y="76200"/>
            <a:ext cx="762000" cy="762000"/>
          </a:xfrm>
          <a:prstGeom prst="rect">
            <a:avLst/>
          </a:prstGeom>
          <a:noFill/>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1B6C148D-A780-45FC-BFCE-5F62921F7EFC}" type="slidenum">
              <a:rPr lang="en-US" smtClean="0"/>
              <a:pPr>
                <a:defRPr/>
              </a:pPr>
              <a:t>46</a:t>
            </a:fld>
            <a:endParaRPr lang="en-US"/>
          </a:p>
        </p:txBody>
      </p:sp>
      <p:pic>
        <p:nvPicPr>
          <p:cNvPr id="103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07955" y="444186"/>
            <a:ext cx="3050458" cy="851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p:cNvGrpSpPr/>
          <p:nvPr/>
        </p:nvGrpSpPr>
        <p:grpSpPr>
          <a:xfrm>
            <a:off x="1295400" y="1874838"/>
            <a:ext cx="5715000" cy="3562351"/>
            <a:chOff x="1295400" y="1874838"/>
            <a:chExt cx="5715000" cy="3562351"/>
          </a:xfrm>
        </p:grpSpPr>
        <p:pic>
          <p:nvPicPr>
            <p:cNvPr id="4098" name="Picture 2" descr="http://cdn.sheknows.com/articles/crave/desktop-comput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1874838"/>
              <a:ext cx="5715000" cy="356235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upload.wikimedia.org/wikipedia/commons/5/59/Linux_screensho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43150" y="2132783"/>
              <a:ext cx="2933700" cy="177810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183112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ChangeArrowheads="1"/>
          </p:cNvSpPr>
          <p:nvPr/>
        </p:nvSpPr>
        <p:spPr bwMode="auto">
          <a:xfrm>
            <a:off x="649080" y="781050"/>
            <a:ext cx="8113920" cy="5638800"/>
          </a:xfrm>
          <a:prstGeom prst="rect">
            <a:avLst/>
          </a:prstGeom>
          <a:noFill/>
          <a:ln w="9525">
            <a:noFill/>
            <a:round/>
            <a:headEnd/>
            <a:tailEnd/>
          </a:ln>
        </p:spPr>
        <p:txBody>
          <a:bodyPr lIns="0" tIns="0" rIns="0" bIns="0"/>
          <a:lstStyle/>
          <a:p>
            <a:pPr marL="388806" indent="-293764">
              <a:lnSpc>
                <a:spcPct val="75000"/>
              </a:lnSpc>
              <a:spcAft>
                <a:spcPts val="1293"/>
              </a:spcAft>
              <a:buFont typeface="Wingdings" pitchFamily="2" charset="2"/>
              <a:buChar char=""/>
              <a:tabLst>
                <a:tab pos="388806" algn="l"/>
                <a:tab pos="803532" algn="l"/>
                <a:tab pos="1218258" algn="l"/>
                <a:tab pos="1632984" algn="l"/>
                <a:tab pos="2047710" algn="l"/>
                <a:tab pos="2462436" algn="l"/>
                <a:tab pos="2877162" algn="l"/>
                <a:tab pos="3291889" algn="l"/>
                <a:tab pos="3706615" algn="l"/>
                <a:tab pos="4121341" algn="l"/>
                <a:tab pos="4536067" algn="l"/>
                <a:tab pos="4950793" algn="l"/>
                <a:tab pos="5365519" algn="l"/>
                <a:tab pos="5780245" algn="l"/>
                <a:tab pos="6194971" algn="l"/>
                <a:tab pos="6609698" algn="l"/>
                <a:tab pos="7024424" algn="l"/>
                <a:tab pos="7439150" algn="l"/>
                <a:tab pos="7853876" algn="l"/>
                <a:tab pos="8268602" algn="l"/>
                <a:tab pos="8683328" algn="l"/>
              </a:tabLst>
            </a:pPr>
            <a:r>
              <a:rPr lang="en-GB" sz="2500" b="1" dirty="0">
                <a:solidFill>
                  <a:srgbClr val="000000"/>
                </a:solidFill>
                <a:latin typeface="Times New Roman" pitchFamily="18" charset="0"/>
                <a:cs typeface="Times New Roman" pitchFamily="18" charset="0"/>
              </a:rPr>
              <a:t>Network tools</a:t>
            </a:r>
          </a:p>
          <a:p>
            <a:pPr marL="1172177" lvl="2" indent="-194403">
              <a:lnSpc>
                <a:spcPct val="75000"/>
              </a:lnSpc>
              <a:spcAft>
                <a:spcPts val="771"/>
              </a:spcAft>
              <a:buFont typeface="Wingdings" pitchFamily="2" charset="2"/>
              <a:buChar char=""/>
              <a:tabLst>
                <a:tab pos="388806" algn="l"/>
                <a:tab pos="803532" algn="l"/>
                <a:tab pos="1218258" algn="l"/>
                <a:tab pos="1632984" algn="l"/>
                <a:tab pos="2047710" algn="l"/>
                <a:tab pos="2462436" algn="l"/>
                <a:tab pos="2877162" algn="l"/>
                <a:tab pos="3291889" algn="l"/>
                <a:tab pos="3706615" algn="l"/>
                <a:tab pos="4121341" algn="l"/>
                <a:tab pos="4536067" algn="l"/>
                <a:tab pos="4950793" algn="l"/>
                <a:tab pos="5365519" algn="l"/>
                <a:tab pos="5780245" algn="l"/>
                <a:tab pos="6194971" algn="l"/>
                <a:tab pos="6609698" algn="l"/>
                <a:tab pos="7024424" algn="l"/>
                <a:tab pos="7439150" algn="l"/>
                <a:tab pos="7853876" algn="l"/>
                <a:tab pos="8268602" algn="l"/>
                <a:tab pos="8683328" algn="l"/>
              </a:tabLst>
            </a:pPr>
            <a:r>
              <a:rPr lang="en-GB" sz="2000" dirty="0" err="1">
                <a:solidFill>
                  <a:srgbClr val="000000"/>
                </a:solidFill>
                <a:latin typeface="Times New Roman" pitchFamily="18" charset="0"/>
                <a:cs typeface="Times New Roman" pitchFamily="18" charset="0"/>
              </a:rPr>
              <a:t>netstat</a:t>
            </a:r>
            <a:r>
              <a:rPr lang="en-GB" sz="2000" dirty="0">
                <a:solidFill>
                  <a:srgbClr val="000000"/>
                </a:solidFill>
                <a:latin typeface="Times New Roman" pitchFamily="18" charset="0"/>
                <a:cs typeface="Times New Roman" pitchFamily="18" charset="0"/>
              </a:rPr>
              <a:t>, ping, </a:t>
            </a:r>
            <a:r>
              <a:rPr lang="en-GB" sz="2000" dirty="0" err="1">
                <a:solidFill>
                  <a:srgbClr val="000000"/>
                </a:solidFill>
                <a:latin typeface="Times New Roman" pitchFamily="18" charset="0"/>
                <a:cs typeface="Times New Roman" pitchFamily="18" charset="0"/>
              </a:rPr>
              <a:t>tracert</a:t>
            </a:r>
            <a:r>
              <a:rPr lang="en-GB" sz="2000" dirty="0">
                <a:solidFill>
                  <a:srgbClr val="000000"/>
                </a:solidFill>
                <a:latin typeface="Times New Roman" pitchFamily="18" charset="0"/>
                <a:cs typeface="Times New Roman" pitchFamily="18" charset="0"/>
              </a:rPr>
              <a:t>, </a:t>
            </a:r>
            <a:r>
              <a:rPr lang="en-GB" sz="2000" dirty="0" err="1">
                <a:solidFill>
                  <a:srgbClr val="000000"/>
                </a:solidFill>
                <a:latin typeface="Times New Roman" pitchFamily="18" charset="0"/>
                <a:cs typeface="Times New Roman" pitchFamily="18" charset="0"/>
              </a:rPr>
              <a:t>arp</a:t>
            </a:r>
            <a:r>
              <a:rPr lang="en-GB" sz="2000" dirty="0">
                <a:solidFill>
                  <a:srgbClr val="000000"/>
                </a:solidFill>
                <a:latin typeface="Times New Roman" pitchFamily="18" charset="0"/>
                <a:cs typeface="Times New Roman" pitchFamily="18" charset="0"/>
              </a:rPr>
              <a:t>, </a:t>
            </a:r>
            <a:r>
              <a:rPr lang="en-GB" sz="2000" dirty="0" err="1">
                <a:solidFill>
                  <a:srgbClr val="000000"/>
                </a:solidFill>
                <a:latin typeface="Times New Roman" pitchFamily="18" charset="0"/>
                <a:cs typeface="Times New Roman" pitchFamily="18" charset="0"/>
              </a:rPr>
              <a:t>ifconfig</a:t>
            </a:r>
            <a:endParaRPr lang="en-GB" sz="2000" dirty="0">
              <a:solidFill>
                <a:srgbClr val="000000"/>
              </a:solidFill>
              <a:latin typeface="Times New Roman" pitchFamily="18" charset="0"/>
              <a:cs typeface="Times New Roman" pitchFamily="18" charset="0"/>
            </a:endParaRPr>
          </a:p>
          <a:p>
            <a:pPr marL="388806" indent="-293764">
              <a:lnSpc>
                <a:spcPct val="75000"/>
              </a:lnSpc>
              <a:spcAft>
                <a:spcPts val="1293"/>
              </a:spcAft>
              <a:buFont typeface="Wingdings" pitchFamily="2" charset="2"/>
              <a:buChar char=""/>
              <a:tabLst>
                <a:tab pos="388806" algn="l"/>
                <a:tab pos="803532" algn="l"/>
                <a:tab pos="1218258" algn="l"/>
                <a:tab pos="1632984" algn="l"/>
                <a:tab pos="2047710" algn="l"/>
                <a:tab pos="2462436" algn="l"/>
                <a:tab pos="2877162" algn="l"/>
                <a:tab pos="3291889" algn="l"/>
                <a:tab pos="3706615" algn="l"/>
                <a:tab pos="4121341" algn="l"/>
                <a:tab pos="4536067" algn="l"/>
                <a:tab pos="4950793" algn="l"/>
                <a:tab pos="5365519" algn="l"/>
                <a:tab pos="5780245" algn="l"/>
                <a:tab pos="6194971" algn="l"/>
                <a:tab pos="6609698" algn="l"/>
                <a:tab pos="7024424" algn="l"/>
                <a:tab pos="7439150" algn="l"/>
                <a:tab pos="7853876" algn="l"/>
                <a:tab pos="8268602" algn="l"/>
                <a:tab pos="8683328" algn="l"/>
              </a:tabLst>
            </a:pPr>
            <a:r>
              <a:rPr lang="en-GB" sz="2500" b="1" dirty="0">
                <a:solidFill>
                  <a:srgbClr val="000000"/>
                </a:solidFill>
                <a:latin typeface="Times New Roman" pitchFamily="18" charset="0"/>
                <a:cs typeface="Times New Roman" pitchFamily="18" charset="0"/>
              </a:rPr>
              <a:t>Services</a:t>
            </a:r>
          </a:p>
          <a:p>
            <a:pPr marL="1172177" lvl="2" indent="-194403">
              <a:lnSpc>
                <a:spcPct val="75000"/>
              </a:lnSpc>
              <a:spcAft>
                <a:spcPts val="771"/>
              </a:spcAft>
              <a:buFont typeface="Wingdings" pitchFamily="2" charset="2"/>
              <a:buChar char=""/>
              <a:tabLst>
                <a:tab pos="388806" algn="l"/>
                <a:tab pos="803532" algn="l"/>
                <a:tab pos="1218258" algn="l"/>
                <a:tab pos="1632984" algn="l"/>
                <a:tab pos="2047710" algn="l"/>
                <a:tab pos="2462436" algn="l"/>
                <a:tab pos="2877162" algn="l"/>
                <a:tab pos="3291889" algn="l"/>
                <a:tab pos="3706615" algn="l"/>
                <a:tab pos="4121341" algn="l"/>
                <a:tab pos="4536067" algn="l"/>
                <a:tab pos="4950793" algn="l"/>
                <a:tab pos="5365519" algn="l"/>
                <a:tab pos="5780245" algn="l"/>
                <a:tab pos="6194971" algn="l"/>
                <a:tab pos="6609698" algn="l"/>
                <a:tab pos="7024424" algn="l"/>
                <a:tab pos="7439150" algn="l"/>
                <a:tab pos="7853876" algn="l"/>
                <a:tab pos="8268602" algn="l"/>
                <a:tab pos="8683328" algn="l"/>
              </a:tabLst>
            </a:pPr>
            <a:r>
              <a:rPr lang="en-GB" sz="2000" dirty="0">
                <a:solidFill>
                  <a:srgbClr val="000000"/>
                </a:solidFill>
                <a:latin typeface="Times New Roman" pitchFamily="18" charset="0"/>
                <a:cs typeface="Times New Roman" pitchFamily="18" charset="0"/>
              </a:rPr>
              <a:t>service</a:t>
            </a:r>
          </a:p>
          <a:p>
            <a:pPr marL="388806" indent="-293764">
              <a:lnSpc>
                <a:spcPct val="75000"/>
              </a:lnSpc>
              <a:spcAft>
                <a:spcPts val="1293"/>
              </a:spcAft>
              <a:buFont typeface="Wingdings" pitchFamily="2" charset="2"/>
              <a:buChar char=""/>
              <a:tabLst>
                <a:tab pos="388806" algn="l"/>
                <a:tab pos="803532" algn="l"/>
                <a:tab pos="1218258" algn="l"/>
                <a:tab pos="1632984" algn="l"/>
                <a:tab pos="2047710" algn="l"/>
                <a:tab pos="2462436" algn="l"/>
                <a:tab pos="2877162" algn="l"/>
                <a:tab pos="3291889" algn="l"/>
                <a:tab pos="3706615" algn="l"/>
                <a:tab pos="4121341" algn="l"/>
                <a:tab pos="4536067" algn="l"/>
                <a:tab pos="4950793" algn="l"/>
                <a:tab pos="5365519" algn="l"/>
                <a:tab pos="5780245" algn="l"/>
                <a:tab pos="6194971" algn="l"/>
                <a:tab pos="6609698" algn="l"/>
                <a:tab pos="7024424" algn="l"/>
                <a:tab pos="7439150" algn="l"/>
                <a:tab pos="7853876" algn="l"/>
                <a:tab pos="8268602" algn="l"/>
                <a:tab pos="8683328" algn="l"/>
              </a:tabLst>
            </a:pPr>
            <a:r>
              <a:rPr lang="en-GB" sz="2500" b="1" dirty="0">
                <a:solidFill>
                  <a:srgbClr val="000000"/>
                </a:solidFill>
                <a:latin typeface="Times New Roman" pitchFamily="18" charset="0"/>
                <a:cs typeface="Times New Roman" pitchFamily="18" charset="0"/>
              </a:rPr>
              <a:t>Open files</a:t>
            </a:r>
          </a:p>
          <a:p>
            <a:pPr marL="1172177" lvl="2" indent="-194403">
              <a:lnSpc>
                <a:spcPct val="75000"/>
              </a:lnSpc>
              <a:spcAft>
                <a:spcPts val="771"/>
              </a:spcAft>
              <a:buFont typeface="Wingdings" pitchFamily="2" charset="2"/>
              <a:buChar char=""/>
              <a:tabLst>
                <a:tab pos="388806" algn="l"/>
                <a:tab pos="803532" algn="l"/>
                <a:tab pos="1218258" algn="l"/>
                <a:tab pos="1632984" algn="l"/>
                <a:tab pos="2047710" algn="l"/>
                <a:tab pos="2462436" algn="l"/>
                <a:tab pos="2877162" algn="l"/>
                <a:tab pos="3291889" algn="l"/>
                <a:tab pos="3706615" algn="l"/>
                <a:tab pos="4121341" algn="l"/>
                <a:tab pos="4536067" algn="l"/>
                <a:tab pos="4950793" algn="l"/>
                <a:tab pos="5365519" algn="l"/>
                <a:tab pos="5780245" algn="l"/>
                <a:tab pos="6194971" algn="l"/>
                <a:tab pos="6609698" algn="l"/>
                <a:tab pos="7024424" algn="l"/>
                <a:tab pos="7439150" algn="l"/>
                <a:tab pos="7853876" algn="l"/>
                <a:tab pos="8268602" algn="l"/>
                <a:tab pos="8683328" algn="l"/>
              </a:tabLst>
            </a:pPr>
            <a:r>
              <a:rPr lang="en-GB" sz="2000" dirty="0" err="1">
                <a:solidFill>
                  <a:srgbClr val="000000"/>
                </a:solidFill>
                <a:latin typeface="Times New Roman" pitchFamily="18" charset="0"/>
                <a:cs typeface="Times New Roman" pitchFamily="18" charset="0"/>
              </a:rPr>
              <a:t>lsof</a:t>
            </a:r>
            <a:endParaRPr lang="en-GB" sz="2000" dirty="0">
              <a:solidFill>
                <a:srgbClr val="000000"/>
              </a:solidFill>
              <a:latin typeface="Times New Roman" pitchFamily="18" charset="0"/>
              <a:cs typeface="Times New Roman" pitchFamily="18" charset="0"/>
            </a:endParaRPr>
          </a:p>
          <a:p>
            <a:pPr marL="388806" indent="-293764">
              <a:lnSpc>
                <a:spcPct val="75000"/>
              </a:lnSpc>
              <a:spcAft>
                <a:spcPts val="1293"/>
              </a:spcAft>
              <a:buFont typeface="Wingdings" pitchFamily="2" charset="2"/>
              <a:buChar char=""/>
              <a:tabLst>
                <a:tab pos="388806" algn="l"/>
                <a:tab pos="803532" algn="l"/>
                <a:tab pos="1218258" algn="l"/>
                <a:tab pos="1632984" algn="l"/>
                <a:tab pos="2047710" algn="l"/>
                <a:tab pos="2462436" algn="l"/>
                <a:tab pos="2877162" algn="l"/>
                <a:tab pos="3291889" algn="l"/>
                <a:tab pos="3706615" algn="l"/>
                <a:tab pos="4121341" algn="l"/>
                <a:tab pos="4536067" algn="l"/>
                <a:tab pos="4950793" algn="l"/>
                <a:tab pos="5365519" algn="l"/>
                <a:tab pos="5780245" algn="l"/>
                <a:tab pos="6194971" algn="l"/>
                <a:tab pos="6609698" algn="l"/>
                <a:tab pos="7024424" algn="l"/>
                <a:tab pos="7439150" algn="l"/>
                <a:tab pos="7853876" algn="l"/>
                <a:tab pos="8268602" algn="l"/>
                <a:tab pos="8683328" algn="l"/>
              </a:tabLst>
            </a:pPr>
            <a:r>
              <a:rPr lang="en-GB" sz="2500" b="1" dirty="0">
                <a:solidFill>
                  <a:srgbClr val="000000"/>
                </a:solidFill>
                <a:latin typeface="Times New Roman" pitchFamily="18" charset="0"/>
                <a:cs typeface="Times New Roman" pitchFamily="18" charset="0"/>
              </a:rPr>
              <a:t>Process</a:t>
            </a:r>
          </a:p>
          <a:p>
            <a:pPr marL="1172177" lvl="2" indent="-194403">
              <a:lnSpc>
                <a:spcPct val="75000"/>
              </a:lnSpc>
              <a:spcAft>
                <a:spcPts val="771"/>
              </a:spcAft>
              <a:buFont typeface="Wingdings" pitchFamily="2" charset="2"/>
              <a:buChar char=""/>
              <a:tabLst>
                <a:tab pos="388806" algn="l"/>
                <a:tab pos="803532" algn="l"/>
                <a:tab pos="1218258" algn="l"/>
                <a:tab pos="1632984" algn="l"/>
                <a:tab pos="2047710" algn="l"/>
                <a:tab pos="2462436" algn="l"/>
                <a:tab pos="2877162" algn="l"/>
                <a:tab pos="3291889" algn="l"/>
                <a:tab pos="3706615" algn="l"/>
                <a:tab pos="4121341" algn="l"/>
                <a:tab pos="4536067" algn="l"/>
                <a:tab pos="4950793" algn="l"/>
                <a:tab pos="5365519" algn="l"/>
                <a:tab pos="5780245" algn="l"/>
                <a:tab pos="6194971" algn="l"/>
                <a:tab pos="6609698" algn="l"/>
                <a:tab pos="7024424" algn="l"/>
                <a:tab pos="7439150" algn="l"/>
                <a:tab pos="7853876" algn="l"/>
                <a:tab pos="8268602" algn="l"/>
                <a:tab pos="8683328" algn="l"/>
              </a:tabLst>
            </a:pPr>
            <a:r>
              <a:rPr lang="en-GB" sz="2000" dirty="0" err="1">
                <a:solidFill>
                  <a:srgbClr val="000000"/>
                </a:solidFill>
                <a:latin typeface="Times New Roman" pitchFamily="18" charset="0"/>
                <a:cs typeface="Times New Roman" pitchFamily="18" charset="0"/>
              </a:rPr>
              <a:t>ps</a:t>
            </a:r>
            <a:endParaRPr lang="en-GB" sz="2000" dirty="0">
              <a:solidFill>
                <a:srgbClr val="000000"/>
              </a:solidFill>
              <a:latin typeface="Times New Roman" pitchFamily="18" charset="0"/>
              <a:cs typeface="Times New Roman" pitchFamily="18" charset="0"/>
            </a:endParaRPr>
          </a:p>
          <a:p>
            <a:pPr marL="388806" indent="-293764">
              <a:lnSpc>
                <a:spcPct val="75000"/>
              </a:lnSpc>
              <a:spcAft>
                <a:spcPts val="1293"/>
              </a:spcAft>
              <a:buFont typeface="Wingdings" pitchFamily="2" charset="2"/>
              <a:buChar char=""/>
              <a:tabLst>
                <a:tab pos="388806" algn="l"/>
                <a:tab pos="803532" algn="l"/>
                <a:tab pos="1218258" algn="l"/>
                <a:tab pos="1632984" algn="l"/>
                <a:tab pos="2047710" algn="l"/>
                <a:tab pos="2462436" algn="l"/>
                <a:tab pos="2877162" algn="l"/>
                <a:tab pos="3291889" algn="l"/>
                <a:tab pos="3706615" algn="l"/>
                <a:tab pos="4121341" algn="l"/>
                <a:tab pos="4536067" algn="l"/>
                <a:tab pos="4950793" algn="l"/>
                <a:tab pos="5365519" algn="l"/>
                <a:tab pos="5780245" algn="l"/>
                <a:tab pos="6194971" algn="l"/>
                <a:tab pos="6609698" algn="l"/>
                <a:tab pos="7024424" algn="l"/>
                <a:tab pos="7439150" algn="l"/>
                <a:tab pos="7853876" algn="l"/>
                <a:tab pos="8268602" algn="l"/>
                <a:tab pos="8683328" algn="l"/>
              </a:tabLst>
            </a:pPr>
            <a:r>
              <a:rPr lang="en-GB" sz="2500" b="1" dirty="0">
                <a:solidFill>
                  <a:srgbClr val="000000"/>
                </a:solidFill>
                <a:latin typeface="Times New Roman" pitchFamily="18" charset="0"/>
                <a:cs typeface="Times New Roman" pitchFamily="18" charset="0"/>
              </a:rPr>
              <a:t>Logged on users</a:t>
            </a:r>
          </a:p>
          <a:p>
            <a:pPr marL="1172177" lvl="2" indent="-194403">
              <a:lnSpc>
                <a:spcPct val="75000"/>
              </a:lnSpc>
              <a:spcAft>
                <a:spcPts val="771"/>
              </a:spcAft>
              <a:buFont typeface="Wingdings" pitchFamily="2" charset="2"/>
              <a:buChar char=""/>
              <a:tabLst>
                <a:tab pos="388806" algn="l"/>
                <a:tab pos="803532" algn="l"/>
                <a:tab pos="1218258" algn="l"/>
                <a:tab pos="1632984" algn="l"/>
                <a:tab pos="2047710" algn="l"/>
                <a:tab pos="2462436" algn="l"/>
                <a:tab pos="2877162" algn="l"/>
                <a:tab pos="3291889" algn="l"/>
                <a:tab pos="3706615" algn="l"/>
                <a:tab pos="4121341" algn="l"/>
                <a:tab pos="4536067" algn="l"/>
                <a:tab pos="4950793" algn="l"/>
                <a:tab pos="5365519" algn="l"/>
                <a:tab pos="5780245" algn="l"/>
                <a:tab pos="6194971" algn="l"/>
                <a:tab pos="6609698" algn="l"/>
                <a:tab pos="7024424" algn="l"/>
                <a:tab pos="7439150" algn="l"/>
                <a:tab pos="7853876" algn="l"/>
                <a:tab pos="8268602" algn="l"/>
                <a:tab pos="8683328" algn="l"/>
              </a:tabLst>
            </a:pPr>
            <a:r>
              <a:rPr lang="en-GB" sz="2000" dirty="0">
                <a:solidFill>
                  <a:srgbClr val="000000"/>
                </a:solidFill>
                <a:latin typeface="Times New Roman" pitchFamily="18" charset="0"/>
                <a:cs typeface="Times New Roman" pitchFamily="18" charset="0"/>
              </a:rPr>
              <a:t>who, </a:t>
            </a:r>
            <a:r>
              <a:rPr lang="en-GB" sz="2000" dirty="0" err="1">
                <a:solidFill>
                  <a:srgbClr val="000000"/>
                </a:solidFill>
                <a:latin typeface="Times New Roman" pitchFamily="18" charset="0"/>
                <a:cs typeface="Times New Roman" pitchFamily="18" charset="0"/>
              </a:rPr>
              <a:t>whoami</a:t>
            </a:r>
            <a:endParaRPr lang="en-GB" sz="2000" dirty="0">
              <a:solidFill>
                <a:srgbClr val="000000"/>
              </a:solidFill>
              <a:latin typeface="Times New Roman" pitchFamily="18" charset="0"/>
              <a:cs typeface="Times New Roman" pitchFamily="18" charset="0"/>
            </a:endParaRPr>
          </a:p>
          <a:p>
            <a:pPr marL="388806" indent="-293764">
              <a:lnSpc>
                <a:spcPct val="75000"/>
              </a:lnSpc>
              <a:spcAft>
                <a:spcPts val="1293"/>
              </a:spcAft>
              <a:buFont typeface="Wingdings" pitchFamily="2" charset="2"/>
              <a:buChar char=""/>
              <a:tabLst>
                <a:tab pos="388806" algn="l"/>
                <a:tab pos="803532" algn="l"/>
                <a:tab pos="1218258" algn="l"/>
                <a:tab pos="1632984" algn="l"/>
                <a:tab pos="2047710" algn="l"/>
                <a:tab pos="2462436" algn="l"/>
                <a:tab pos="2877162" algn="l"/>
                <a:tab pos="3291889" algn="l"/>
                <a:tab pos="3706615" algn="l"/>
                <a:tab pos="4121341" algn="l"/>
                <a:tab pos="4536067" algn="l"/>
                <a:tab pos="4950793" algn="l"/>
                <a:tab pos="5365519" algn="l"/>
                <a:tab pos="5780245" algn="l"/>
                <a:tab pos="6194971" algn="l"/>
                <a:tab pos="6609698" algn="l"/>
                <a:tab pos="7024424" algn="l"/>
                <a:tab pos="7439150" algn="l"/>
                <a:tab pos="7853876" algn="l"/>
                <a:tab pos="8268602" algn="l"/>
                <a:tab pos="8683328" algn="l"/>
              </a:tabLst>
            </a:pPr>
            <a:r>
              <a:rPr lang="en-US" sz="2500" b="1" dirty="0">
                <a:solidFill>
                  <a:srgbClr val="000000"/>
                </a:solidFill>
                <a:latin typeface="Times New Roman" pitchFamily="18" charset="0"/>
                <a:cs typeface="Times New Roman" pitchFamily="18" charset="0"/>
              </a:rPr>
              <a:t>How long the system has been running</a:t>
            </a:r>
          </a:p>
          <a:p>
            <a:pPr marL="1303206" lvl="2" indent="-293764">
              <a:lnSpc>
                <a:spcPct val="75000"/>
              </a:lnSpc>
              <a:spcAft>
                <a:spcPts val="1293"/>
              </a:spcAft>
              <a:buFont typeface="Wingdings" pitchFamily="2" charset="2"/>
              <a:buChar char=""/>
              <a:tabLst>
                <a:tab pos="388806" algn="l"/>
                <a:tab pos="803532" algn="l"/>
                <a:tab pos="1218258" algn="l"/>
                <a:tab pos="1632984" algn="l"/>
                <a:tab pos="2047710" algn="l"/>
                <a:tab pos="2462436" algn="l"/>
                <a:tab pos="2877162" algn="l"/>
                <a:tab pos="3291889" algn="l"/>
                <a:tab pos="3706615" algn="l"/>
                <a:tab pos="4121341" algn="l"/>
                <a:tab pos="4536067" algn="l"/>
                <a:tab pos="4950793" algn="l"/>
                <a:tab pos="5365519" algn="l"/>
                <a:tab pos="5780245" algn="l"/>
                <a:tab pos="6194971" algn="l"/>
                <a:tab pos="6609698" algn="l"/>
                <a:tab pos="7024424" algn="l"/>
                <a:tab pos="7439150" algn="l"/>
                <a:tab pos="7853876" algn="l"/>
                <a:tab pos="8268602" algn="l"/>
                <a:tab pos="8683328" algn="l"/>
              </a:tabLst>
            </a:pPr>
            <a:r>
              <a:rPr lang="en-US" sz="2000" dirty="0">
                <a:solidFill>
                  <a:srgbClr val="000000"/>
                </a:solidFill>
                <a:latin typeface="Times New Roman" pitchFamily="18" charset="0"/>
                <a:cs typeface="Times New Roman" pitchFamily="18" charset="0"/>
              </a:rPr>
              <a:t>uptime</a:t>
            </a:r>
            <a:endParaRPr lang="en-GB" sz="2000" dirty="0">
              <a:solidFill>
                <a:srgbClr val="000000"/>
              </a:solidFill>
              <a:latin typeface="Times New Roman" pitchFamily="18" charset="0"/>
              <a:cs typeface="Times New Roman" pitchFamily="18" charset="0"/>
            </a:endParaRPr>
          </a:p>
        </p:txBody>
      </p:sp>
      <p:sp>
        <p:nvSpPr>
          <p:cNvPr id="4" name="灯片编号占位符 5"/>
          <p:cNvSpPr>
            <a:spLocks noGrp="1"/>
          </p:cNvSpPr>
          <p:nvPr>
            <p:ph type="sldNum" sz="quarter" idx="12"/>
          </p:nvPr>
        </p:nvSpPr>
        <p:spPr>
          <a:xfrm>
            <a:off x="7994650" y="6400800"/>
            <a:ext cx="768350" cy="457200"/>
          </a:xfrm>
          <a:noFill/>
        </p:spPr>
        <p:txBody>
          <a:bodyPr/>
          <a:lstStyle/>
          <a:p>
            <a:fld id="{C5B58C2B-5A33-4FCE-A336-60EE9FBDDE13}" type="slidenum">
              <a:rPr lang="zh-CN" altLang="en-US" smtClean="0">
                <a:ea typeface="SimSun" pitchFamily="2" charset="-122"/>
              </a:rPr>
              <a:pPr/>
              <a:t>47</a:t>
            </a:fld>
            <a:endParaRPr lang="en-US" altLang="zh-CN">
              <a:ea typeface="SimSun" pitchFamily="2" charset="-122"/>
            </a:endParaRPr>
          </a:p>
        </p:txBody>
      </p:sp>
      <p:sp>
        <p:nvSpPr>
          <p:cNvPr id="5" name="Rectangle 1"/>
          <p:cNvSpPr>
            <a:spLocks noChangeArrowheads="1"/>
          </p:cNvSpPr>
          <p:nvPr/>
        </p:nvSpPr>
        <p:spPr bwMode="auto">
          <a:xfrm>
            <a:off x="672480" y="76200"/>
            <a:ext cx="7809120" cy="609600"/>
          </a:xfrm>
          <a:prstGeom prst="rect">
            <a:avLst/>
          </a:prstGeom>
          <a:noFill/>
          <a:ln w="9525">
            <a:noFill/>
            <a:round/>
            <a:headEnd/>
            <a:tailEnd/>
          </a:ln>
        </p:spPr>
        <p:txBody>
          <a:bodyPr lIns="0" tIns="0" rIns="0" bIns="0" anchor="ctr"/>
          <a:lstStyle/>
          <a:p>
            <a:pPr algn="ctr">
              <a:lnSpc>
                <a:spcPct val="95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altLang="en-US" sz="3200" b="1" dirty="0">
                <a:solidFill>
                  <a:schemeClr val="accent2"/>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Memory Forensics - </a:t>
            </a:r>
            <a:r>
              <a:rPr lang="en-GB" altLang="en-US" sz="3200" b="1" dirty="0">
                <a:solidFill>
                  <a:schemeClr val="accent2"/>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Linux Tools</a:t>
            </a:r>
          </a:p>
        </p:txBody>
      </p:sp>
      <p:pic>
        <p:nvPicPr>
          <p:cNvPr id="139266" name="Picture 2" descr="See full size image"/>
          <p:cNvPicPr>
            <a:picLocks noChangeAspect="1" noChangeArrowheads="1"/>
          </p:cNvPicPr>
          <p:nvPr/>
        </p:nvPicPr>
        <p:blipFill>
          <a:blip r:embed="rId3"/>
          <a:srcRect/>
          <a:stretch>
            <a:fillRect/>
          </a:stretch>
        </p:blipFill>
        <p:spPr bwMode="auto">
          <a:xfrm>
            <a:off x="8505825" y="0"/>
            <a:ext cx="638175" cy="762000"/>
          </a:xfrm>
          <a:prstGeom prst="rect">
            <a:avLst/>
          </a:prstGeom>
          <a:noFill/>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ChangeArrowheads="1"/>
          </p:cNvSpPr>
          <p:nvPr/>
        </p:nvSpPr>
        <p:spPr bwMode="auto">
          <a:xfrm>
            <a:off x="609600" y="914400"/>
            <a:ext cx="8113920" cy="3810000"/>
          </a:xfrm>
          <a:prstGeom prst="rect">
            <a:avLst/>
          </a:prstGeom>
          <a:noFill/>
          <a:ln w="9525">
            <a:noFill/>
            <a:round/>
            <a:headEnd/>
            <a:tailEnd/>
          </a:ln>
        </p:spPr>
        <p:txBody>
          <a:bodyPr lIns="0" tIns="0" rIns="0" bIns="0"/>
          <a:lstStyle/>
          <a:p>
            <a:pPr marL="388806" indent="-293764">
              <a:lnSpc>
                <a:spcPct val="75000"/>
              </a:lnSpc>
              <a:spcAft>
                <a:spcPts val="1293"/>
              </a:spcAft>
              <a:buFont typeface="Wingdings" pitchFamily="2" charset="2"/>
              <a:buChar char=""/>
              <a:tabLst>
                <a:tab pos="388806" algn="l"/>
                <a:tab pos="803532" algn="l"/>
                <a:tab pos="1218258" algn="l"/>
                <a:tab pos="1632984" algn="l"/>
                <a:tab pos="2047710" algn="l"/>
                <a:tab pos="2462436" algn="l"/>
                <a:tab pos="2877162" algn="l"/>
                <a:tab pos="3291889" algn="l"/>
                <a:tab pos="3706615" algn="l"/>
                <a:tab pos="4121341" algn="l"/>
                <a:tab pos="4536067" algn="l"/>
                <a:tab pos="4950793" algn="l"/>
                <a:tab pos="5365519" algn="l"/>
                <a:tab pos="5780245" algn="l"/>
                <a:tab pos="6194971" algn="l"/>
                <a:tab pos="6609698" algn="l"/>
                <a:tab pos="7024424" algn="l"/>
                <a:tab pos="7439150" algn="l"/>
                <a:tab pos="7853876" algn="l"/>
                <a:tab pos="8268602" algn="l"/>
                <a:tab pos="8683328" algn="l"/>
              </a:tabLst>
            </a:pPr>
            <a:r>
              <a:rPr lang="en-US" sz="2500" b="1" dirty="0">
                <a:solidFill>
                  <a:srgbClr val="000000"/>
                </a:solidFill>
                <a:latin typeface="Times New Roman" pitchFamily="18" charset="0"/>
                <a:cs typeface="Times New Roman" pitchFamily="18" charset="0"/>
              </a:rPr>
              <a:t>Show who is logged on and what they are doing</a:t>
            </a:r>
            <a:endParaRPr lang="en-GB" sz="2500" b="1" dirty="0">
              <a:solidFill>
                <a:srgbClr val="000000"/>
              </a:solidFill>
              <a:latin typeface="Times New Roman" pitchFamily="18" charset="0"/>
              <a:cs typeface="Times New Roman" pitchFamily="18" charset="0"/>
            </a:endParaRPr>
          </a:p>
          <a:p>
            <a:pPr marL="1172177" lvl="2" indent="-194403">
              <a:lnSpc>
                <a:spcPct val="75000"/>
              </a:lnSpc>
              <a:spcAft>
                <a:spcPts val="771"/>
              </a:spcAft>
              <a:buFont typeface="Wingdings" pitchFamily="2" charset="2"/>
              <a:buChar char=""/>
              <a:tabLst>
                <a:tab pos="388806" algn="l"/>
                <a:tab pos="803532" algn="l"/>
                <a:tab pos="1218258" algn="l"/>
                <a:tab pos="1632984" algn="l"/>
                <a:tab pos="2047710" algn="l"/>
                <a:tab pos="2462436" algn="l"/>
                <a:tab pos="2877162" algn="l"/>
                <a:tab pos="3291889" algn="l"/>
                <a:tab pos="3706615" algn="l"/>
                <a:tab pos="4121341" algn="l"/>
                <a:tab pos="4536067" algn="l"/>
                <a:tab pos="4950793" algn="l"/>
                <a:tab pos="5365519" algn="l"/>
                <a:tab pos="5780245" algn="l"/>
                <a:tab pos="6194971" algn="l"/>
                <a:tab pos="6609698" algn="l"/>
                <a:tab pos="7024424" algn="l"/>
                <a:tab pos="7439150" algn="l"/>
                <a:tab pos="7853876" algn="l"/>
                <a:tab pos="8268602" algn="l"/>
                <a:tab pos="8683328" algn="l"/>
              </a:tabLst>
            </a:pPr>
            <a:r>
              <a:rPr lang="en-GB" sz="2000" dirty="0">
                <a:solidFill>
                  <a:srgbClr val="000000"/>
                </a:solidFill>
                <a:latin typeface="Times New Roman" pitchFamily="18" charset="0"/>
                <a:cs typeface="Times New Roman" pitchFamily="18" charset="0"/>
              </a:rPr>
              <a:t>w</a:t>
            </a:r>
          </a:p>
          <a:p>
            <a:pPr marL="388806" indent="-293764">
              <a:lnSpc>
                <a:spcPct val="75000"/>
              </a:lnSpc>
              <a:spcAft>
                <a:spcPts val="1293"/>
              </a:spcAft>
              <a:buFont typeface="Wingdings" pitchFamily="2" charset="2"/>
              <a:buChar char=""/>
              <a:tabLst>
                <a:tab pos="388806" algn="l"/>
                <a:tab pos="803532" algn="l"/>
                <a:tab pos="1218258" algn="l"/>
                <a:tab pos="1632984" algn="l"/>
                <a:tab pos="2047710" algn="l"/>
                <a:tab pos="2462436" algn="l"/>
                <a:tab pos="2877162" algn="l"/>
                <a:tab pos="3291889" algn="l"/>
                <a:tab pos="3706615" algn="l"/>
                <a:tab pos="4121341" algn="l"/>
                <a:tab pos="4536067" algn="l"/>
                <a:tab pos="4950793" algn="l"/>
                <a:tab pos="5365519" algn="l"/>
                <a:tab pos="5780245" algn="l"/>
                <a:tab pos="6194971" algn="l"/>
                <a:tab pos="6609698" algn="l"/>
                <a:tab pos="7024424" algn="l"/>
                <a:tab pos="7439150" algn="l"/>
                <a:tab pos="7853876" algn="l"/>
                <a:tab pos="8268602" algn="l"/>
                <a:tab pos="8683328" algn="l"/>
              </a:tabLst>
            </a:pPr>
            <a:r>
              <a:rPr lang="en-GB" sz="2500" b="1" dirty="0">
                <a:solidFill>
                  <a:srgbClr val="000000"/>
                </a:solidFill>
                <a:latin typeface="Times New Roman" pitchFamily="18" charset="0"/>
                <a:cs typeface="Times New Roman" pitchFamily="18" charset="0"/>
              </a:rPr>
              <a:t>Display top CPU processes/Linux tasks</a:t>
            </a:r>
          </a:p>
          <a:p>
            <a:pPr marL="1172177" lvl="2" indent="-194403">
              <a:lnSpc>
                <a:spcPct val="75000"/>
              </a:lnSpc>
              <a:spcAft>
                <a:spcPts val="771"/>
              </a:spcAft>
              <a:buFont typeface="Wingdings" pitchFamily="2" charset="2"/>
              <a:buChar char=""/>
              <a:tabLst>
                <a:tab pos="388806" algn="l"/>
                <a:tab pos="803532" algn="l"/>
                <a:tab pos="1218258" algn="l"/>
                <a:tab pos="1632984" algn="l"/>
                <a:tab pos="2047710" algn="l"/>
                <a:tab pos="2462436" algn="l"/>
                <a:tab pos="2877162" algn="l"/>
                <a:tab pos="3291889" algn="l"/>
                <a:tab pos="3706615" algn="l"/>
                <a:tab pos="4121341" algn="l"/>
                <a:tab pos="4536067" algn="l"/>
                <a:tab pos="4950793" algn="l"/>
                <a:tab pos="5365519" algn="l"/>
                <a:tab pos="5780245" algn="l"/>
                <a:tab pos="6194971" algn="l"/>
                <a:tab pos="6609698" algn="l"/>
                <a:tab pos="7024424" algn="l"/>
                <a:tab pos="7439150" algn="l"/>
                <a:tab pos="7853876" algn="l"/>
                <a:tab pos="8268602" algn="l"/>
                <a:tab pos="8683328" algn="l"/>
              </a:tabLst>
            </a:pPr>
            <a:r>
              <a:rPr lang="en-GB" sz="2000" dirty="0">
                <a:solidFill>
                  <a:srgbClr val="000000"/>
                </a:solidFill>
                <a:latin typeface="Times New Roman" pitchFamily="18" charset="0"/>
                <a:cs typeface="Times New Roman" pitchFamily="18" charset="0"/>
              </a:rPr>
              <a:t>top</a:t>
            </a:r>
          </a:p>
          <a:p>
            <a:pPr marL="388806" indent="-293764">
              <a:lnSpc>
                <a:spcPct val="75000"/>
              </a:lnSpc>
              <a:spcAft>
                <a:spcPts val="1293"/>
              </a:spcAft>
              <a:buFont typeface="Wingdings" pitchFamily="2" charset="2"/>
              <a:buChar char=""/>
              <a:tabLst>
                <a:tab pos="388806" algn="l"/>
                <a:tab pos="803532" algn="l"/>
                <a:tab pos="1218258" algn="l"/>
                <a:tab pos="1632984" algn="l"/>
                <a:tab pos="2047710" algn="l"/>
                <a:tab pos="2462436" algn="l"/>
                <a:tab pos="2877162" algn="l"/>
                <a:tab pos="3291889" algn="l"/>
                <a:tab pos="3706615" algn="l"/>
                <a:tab pos="4121341" algn="l"/>
                <a:tab pos="4536067" algn="l"/>
                <a:tab pos="4950793" algn="l"/>
                <a:tab pos="5365519" algn="l"/>
                <a:tab pos="5780245" algn="l"/>
                <a:tab pos="6194971" algn="l"/>
                <a:tab pos="6609698" algn="l"/>
                <a:tab pos="7024424" algn="l"/>
                <a:tab pos="7439150" algn="l"/>
                <a:tab pos="7853876" algn="l"/>
                <a:tab pos="8268602" algn="l"/>
                <a:tab pos="8683328" algn="l"/>
              </a:tabLst>
            </a:pPr>
            <a:r>
              <a:rPr lang="en-US" sz="2500" b="1" dirty="0">
                <a:solidFill>
                  <a:srgbClr val="000000"/>
                </a:solidFill>
                <a:latin typeface="Times New Roman" pitchFamily="18" charset="0"/>
                <a:cs typeface="Times New Roman" pitchFamily="18" charset="0"/>
              </a:rPr>
              <a:t>Display amount of free and used memory in the system</a:t>
            </a:r>
            <a:endParaRPr lang="en-GB" sz="2500" b="1" dirty="0">
              <a:solidFill>
                <a:srgbClr val="000000"/>
              </a:solidFill>
              <a:latin typeface="Times New Roman" pitchFamily="18" charset="0"/>
              <a:cs typeface="Times New Roman" pitchFamily="18" charset="0"/>
            </a:endParaRPr>
          </a:p>
          <a:p>
            <a:pPr marL="1172177" lvl="2" indent="-194403">
              <a:lnSpc>
                <a:spcPct val="75000"/>
              </a:lnSpc>
              <a:spcAft>
                <a:spcPts val="771"/>
              </a:spcAft>
              <a:buFont typeface="Wingdings" pitchFamily="2" charset="2"/>
              <a:buChar char=""/>
              <a:tabLst>
                <a:tab pos="388806" algn="l"/>
                <a:tab pos="803532" algn="l"/>
                <a:tab pos="1218258" algn="l"/>
                <a:tab pos="1632984" algn="l"/>
                <a:tab pos="2047710" algn="l"/>
                <a:tab pos="2462436" algn="l"/>
                <a:tab pos="2877162" algn="l"/>
                <a:tab pos="3291889" algn="l"/>
                <a:tab pos="3706615" algn="l"/>
                <a:tab pos="4121341" algn="l"/>
                <a:tab pos="4536067" algn="l"/>
                <a:tab pos="4950793" algn="l"/>
                <a:tab pos="5365519" algn="l"/>
                <a:tab pos="5780245" algn="l"/>
                <a:tab pos="6194971" algn="l"/>
                <a:tab pos="6609698" algn="l"/>
                <a:tab pos="7024424" algn="l"/>
                <a:tab pos="7439150" algn="l"/>
                <a:tab pos="7853876" algn="l"/>
                <a:tab pos="8268602" algn="l"/>
                <a:tab pos="8683328" algn="l"/>
              </a:tabLst>
            </a:pPr>
            <a:r>
              <a:rPr lang="en-GB" sz="2000" dirty="0">
                <a:solidFill>
                  <a:srgbClr val="000000"/>
                </a:solidFill>
                <a:latin typeface="Times New Roman" pitchFamily="18" charset="0"/>
                <a:cs typeface="Times New Roman" pitchFamily="18" charset="0"/>
              </a:rPr>
              <a:t>free</a:t>
            </a:r>
          </a:p>
          <a:p>
            <a:pPr marL="388806" indent="-293764">
              <a:lnSpc>
                <a:spcPct val="75000"/>
              </a:lnSpc>
              <a:spcAft>
                <a:spcPts val="1293"/>
              </a:spcAft>
              <a:buFont typeface="Wingdings" pitchFamily="2" charset="2"/>
              <a:buChar char=""/>
              <a:tabLst>
                <a:tab pos="388806" algn="l"/>
                <a:tab pos="803532" algn="l"/>
                <a:tab pos="1218258" algn="l"/>
                <a:tab pos="1632984" algn="l"/>
                <a:tab pos="2047710" algn="l"/>
                <a:tab pos="2462436" algn="l"/>
                <a:tab pos="2877162" algn="l"/>
                <a:tab pos="3291889" algn="l"/>
                <a:tab pos="3706615" algn="l"/>
                <a:tab pos="4121341" algn="l"/>
                <a:tab pos="4536067" algn="l"/>
                <a:tab pos="4950793" algn="l"/>
                <a:tab pos="5365519" algn="l"/>
                <a:tab pos="5780245" algn="l"/>
                <a:tab pos="6194971" algn="l"/>
                <a:tab pos="6609698" algn="l"/>
                <a:tab pos="7024424" algn="l"/>
                <a:tab pos="7439150" algn="l"/>
                <a:tab pos="7853876" algn="l"/>
                <a:tab pos="8268602" algn="l"/>
                <a:tab pos="8683328" algn="l"/>
              </a:tabLst>
            </a:pPr>
            <a:r>
              <a:rPr lang="en-US" sz="2500" b="1" dirty="0">
                <a:solidFill>
                  <a:srgbClr val="000000"/>
                </a:solidFill>
                <a:latin typeface="Times New Roman" pitchFamily="18" charset="0"/>
                <a:cs typeface="Times New Roman" pitchFamily="18" charset="0"/>
              </a:rPr>
              <a:t>Manipulate the history list</a:t>
            </a:r>
            <a:endParaRPr lang="en-GB" sz="2500" b="1" dirty="0">
              <a:solidFill>
                <a:srgbClr val="000000"/>
              </a:solidFill>
              <a:latin typeface="Times New Roman" pitchFamily="18" charset="0"/>
              <a:cs typeface="Times New Roman" pitchFamily="18" charset="0"/>
            </a:endParaRPr>
          </a:p>
          <a:p>
            <a:pPr marL="1172177" lvl="2" indent="-194403">
              <a:lnSpc>
                <a:spcPct val="75000"/>
              </a:lnSpc>
              <a:spcAft>
                <a:spcPts val="771"/>
              </a:spcAft>
              <a:buFont typeface="Wingdings" pitchFamily="2" charset="2"/>
              <a:buChar char=""/>
              <a:tabLst>
                <a:tab pos="388806" algn="l"/>
                <a:tab pos="803532" algn="l"/>
                <a:tab pos="1218258" algn="l"/>
                <a:tab pos="1632984" algn="l"/>
                <a:tab pos="2047710" algn="l"/>
                <a:tab pos="2462436" algn="l"/>
                <a:tab pos="2877162" algn="l"/>
                <a:tab pos="3291889" algn="l"/>
                <a:tab pos="3706615" algn="l"/>
                <a:tab pos="4121341" algn="l"/>
                <a:tab pos="4536067" algn="l"/>
                <a:tab pos="4950793" algn="l"/>
                <a:tab pos="5365519" algn="l"/>
                <a:tab pos="5780245" algn="l"/>
                <a:tab pos="6194971" algn="l"/>
                <a:tab pos="6609698" algn="l"/>
                <a:tab pos="7024424" algn="l"/>
                <a:tab pos="7439150" algn="l"/>
                <a:tab pos="7853876" algn="l"/>
                <a:tab pos="8268602" algn="l"/>
                <a:tab pos="8683328" algn="l"/>
              </a:tabLst>
            </a:pPr>
            <a:r>
              <a:rPr lang="en-GB" sz="2000" dirty="0">
                <a:solidFill>
                  <a:srgbClr val="000000"/>
                </a:solidFill>
                <a:latin typeface="Times New Roman" pitchFamily="18" charset="0"/>
                <a:cs typeface="Times New Roman" pitchFamily="18" charset="0"/>
              </a:rPr>
              <a:t>history</a:t>
            </a:r>
          </a:p>
          <a:p>
            <a:pPr marL="388806" indent="-293764">
              <a:lnSpc>
                <a:spcPct val="75000"/>
              </a:lnSpc>
              <a:spcAft>
                <a:spcPts val="1293"/>
              </a:spcAft>
              <a:tabLst>
                <a:tab pos="388806" algn="l"/>
                <a:tab pos="803532" algn="l"/>
                <a:tab pos="1218258" algn="l"/>
                <a:tab pos="1632984" algn="l"/>
                <a:tab pos="2047710" algn="l"/>
                <a:tab pos="2462436" algn="l"/>
                <a:tab pos="2877162" algn="l"/>
                <a:tab pos="3291889" algn="l"/>
                <a:tab pos="3706615" algn="l"/>
                <a:tab pos="4121341" algn="l"/>
                <a:tab pos="4536067" algn="l"/>
                <a:tab pos="4950793" algn="l"/>
                <a:tab pos="5365519" algn="l"/>
                <a:tab pos="5780245" algn="l"/>
                <a:tab pos="6194971" algn="l"/>
                <a:tab pos="6609698" algn="l"/>
                <a:tab pos="7024424" algn="l"/>
                <a:tab pos="7439150" algn="l"/>
                <a:tab pos="7853876" algn="l"/>
                <a:tab pos="8268602" algn="l"/>
                <a:tab pos="8683328" algn="l"/>
              </a:tabLst>
            </a:pPr>
            <a:endParaRPr lang="en-GB" sz="2000" dirty="0">
              <a:solidFill>
                <a:srgbClr val="000000"/>
              </a:solidFill>
            </a:endParaRPr>
          </a:p>
        </p:txBody>
      </p:sp>
      <p:sp>
        <p:nvSpPr>
          <p:cNvPr id="4" name="灯片编号占位符 5"/>
          <p:cNvSpPr>
            <a:spLocks noGrp="1"/>
          </p:cNvSpPr>
          <p:nvPr>
            <p:ph type="sldNum" sz="quarter" idx="12"/>
          </p:nvPr>
        </p:nvSpPr>
        <p:spPr>
          <a:xfrm>
            <a:off x="7994650" y="6400800"/>
            <a:ext cx="768350" cy="457200"/>
          </a:xfrm>
          <a:noFill/>
        </p:spPr>
        <p:txBody>
          <a:bodyPr/>
          <a:lstStyle/>
          <a:p>
            <a:fld id="{C5B58C2B-5A33-4FCE-A336-60EE9FBDDE13}" type="slidenum">
              <a:rPr lang="zh-CN" altLang="en-US" smtClean="0">
                <a:ea typeface="SimSun" pitchFamily="2" charset="-122"/>
              </a:rPr>
              <a:pPr/>
              <a:t>48</a:t>
            </a:fld>
            <a:endParaRPr lang="en-US" altLang="zh-CN">
              <a:ea typeface="SimSun" pitchFamily="2" charset="-122"/>
            </a:endParaRPr>
          </a:p>
        </p:txBody>
      </p:sp>
      <p:sp>
        <p:nvSpPr>
          <p:cNvPr id="5" name="Rectangle 1"/>
          <p:cNvSpPr>
            <a:spLocks noChangeArrowheads="1"/>
          </p:cNvSpPr>
          <p:nvPr/>
        </p:nvSpPr>
        <p:spPr bwMode="auto">
          <a:xfrm>
            <a:off x="433800" y="152400"/>
            <a:ext cx="8100600" cy="609600"/>
          </a:xfrm>
          <a:prstGeom prst="rect">
            <a:avLst/>
          </a:prstGeom>
          <a:noFill/>
          <a:ln w="9525">
            <a:noFill/>
            <a:round/>
            <a:headEnd/>
            <a:tailEnd/>
          </a:ln>
        </p:spPr>
        <p:txBody>
          <a:bodyPr lIns="0" tIns="0" rIns="0" bIns="0" anchor="ctr"/>
          <a:lstStyle/>
          <a:p>
            <a:pPr algn="ctr">
              <a:lnSpc>
                <a:spcPct val="95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altLang="en-US" sz="3200" b="1" dirty="0">
                <a:solidFill>
                  <a:schemeClr val="accent2"/>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Memory Forensics - </a:t>
            </a:r>
            <a:r>
              <a:rPr lang="en-GB" altLang="en-US" sz="3200" b="1" dirty="0">
                <a:solidFill>
                  <a:schemeClr val="accent2"/>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Linux Tools (cont’d)</a:t>
            </a:r>
          </a:p>
        </p:txBody>
      </p:sp>
      <p:pic>
        <p:nvPicPr>
          <p:cNvPr id="6" name="Picture 2" descr="See full size image"/>
          <p:cNvPicPr>
            <a:picLocks noChangeAspect="1" noChangeArrowheads="1"/>
          </p:cNvPicPr>
          <p:nvPr/>
        </p:nvPicPr>
        <p:blipFill>
          <a:blip r:embed="rId3"/>
          <a:srcRect/>
          <a:stretch>
            <a:fillRect/>
          </a:stretch>
        </p:blipFill>
        <p:spPr bwMode="auto">
          <a:xfrm>
            <a:off x="8505825" y="0"/>
            <a:ext cx="638175" cy="762000"/>
          </a:xfrm>
          <a:prstGeom prst="rect">
            <a:avLst/>
          </a:prstGeom>
          <a:noFill/>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19200" y="226008"/>
            <a:ext cx="7806240" cy="688392"/>
          </a:xfrm>
        </p:spPr>
        <p:txBody>
          <a:bodyPr/>
          <a:lstStyle/>
          <a:p>
            <a:pPr algn="ctr" eaLnBrk="1"/>
            <a:r>
              <a:rPr lang="en-US" sz="3200" b="1" u="none" dirty="0">
                <a:effectLst>
                  <a:outerShdw blurRad="38100" dist="38100" dir="2700000" algn="tl">
                    <a:srgbClr val="000000">
                      <a:alpha val="43137"/>
                    </a:srgbClr>
                  </a:outerShdw>
                </a:effectLst>
                <a:latin typeface="Times New Roman" pitchFamily="18" charset="0"/>
                <a:cs typeface="Times New Roman" pitchFamily="18" charset="0"/>
              </a:rPr>
              <a:t>Memory Forensics - External Tools</a:t>
            </a:r>
          </a:p>
        </p:txBody>
      </p:sp>
      <p:sp>
        <p:nvSpPr>
          <p:cNvPr id="7171" name="Rectangle 3"/>
          <p:cNvSpPr>
            <a:spLocks noGrp="1" noChangeArrowheads="1"/>
          </p:cNvSpPr>
          <p:nvPr>
            <p:ph type="body" idx="1"/>
          </p:nvPr>
        </p:nvSpPr>
        <p:spPr>
          <a:xfrm>
            <a:off x="323850" y="1066800"/>
            <a:ext cx="8534400" cy="5334000"/>
          </a:xfrm>
        </p:spPr>
        <p:txBody>
          <a:bodyPr/>
          <a:lstStyle/>
          <a:p>
            <a:pPr eaLnBrk="1">
              <a:lnSpc>
                <a:spcPct val="80000"/>
              </a:lnSpc>
              <a:buFont typeface="Wingdings" pitchFamily="2" charset="2"/>
              <a:buChar char="q"/>
            </a:pPr>
            <a:r>
              <a:rPr lang="en-CA" b="1" dirty="0">
                <a:effectLst>
                  <a:outerShdw blurRad="38100" dist="38100" dir="2700000" algn="tl">
                    <a:srgbClr val="000000">
                      <a:alpha val="43137"/>
                    </a:srgbClr>
                  </a:outerShdw>
                </a:effectLst>
                <a:latin typeface="Times New Roman" pitchFamily="18" charset="0"/>
                <a:cs typeface="Times New Roman" pitchFamily="18" charset="0"/>
              </a:rPr>
              <a:t>http://www.moonsols.com/windows-memory-toolkit/</a:t>
            </a:r>
            <a:endParaRPr lang="en-US" b="1" dirty="0">
              <a:effectLst>
                <a:outerShdw blurRad="38100" dist="38100" dir="2700000" algn="tl">
                  <a:srgbClr val="000000">
                    <a:alpha val="43137"/>
                  </a:srgbClr>
                </a:outerShdw>
              </a:effectLst>
              <a:latin typeface="Times New Roman" pitchFamily="18" charset="0"/>
              <a:cs typeface="Times New Roman" pitchFamily="18" charset="0"/>
            </a:endParaRPr>
          </a:p>
          <a:p>
            <a:pPr lvl="1" eaLnBrk="1">
              <a:lnSpc>
                <a:spcPct val="80000"/>
              </a:lnSpc>
            </a:pPr>
            <a:r>
              <a:rPr lang="en-US" b="1" dirty="0" err="1">
                <a:latin typeface="Times New Roman" pitchFamily="18" charset="0"/>
                <a:cs typeface="Times New Roman" pitchFamily="18" charset="0"/>
              </a:rPr>
              <a:t>MoonSols</a:t>
            </a:r>
            <a:r>
              <a:rPr lang="en-US" b="1" dirty="0">
                <a:latin typeface="Times New Roman" pitchFamily="18" charset="0"/>
                <a:cs typeface="Times New Roman" pitchFamily="18" charset="0"/>
              </a:rPr>
              <a:t> Windows Memory Toolkit</a:t>
            </a:r>
          </a:p>
          <a:p>
            <a:pPr marL="457200" lvl="1" indent="0" eaLnBrk="1">
              <a:lnSpc>
                <a:spcPct val="80000"/>
              </a:lnSpc>
              <a:buNone/>
            </a:pPr>
            <a:r>
              <a:rPr lang="en-US" b="1" dirty="0">
                <a:latin typeface="Times New Roman" pitchFamily="18" charset="0"/>
                <a:cs typeface="Times New Roman" pitchFamily="18" charset="0"/>
              </a:rPr>
              <a:t>	- </a:t>
            </a:r>
            <a:r>
              <a:rPr lang="en-US" sz="2000" dirty="0">
                <a:latin typeface="Times New Roman" pitchFamily="18" charset="0"/>
                <a:cs typeface="Times New Roman" pitchFamily="18" charset="0"/>
              </a:rPr>
              <a:t>Windows Physical Memory Imaging Utility - </a:t>
            </a:r>
            <a:r>
              <a:rPr lang="en-US" sz="2000" b="1" dirty="0" err="1">
                <a:latin typeface="Times New Roman" pitchFamily="18" charset="0"/>
                <a:cs typeface="Times New Roman" pitchFamily="18" charset="0"/>
              </a:rPr>
              <a:t>Windd</a:t>
            </a:r>
            <a:endParaRPr lang="en-US" sz="2000" b="1" dirty="0">
              <a:latin typeface="Times New Roman" pitchFamily="18" charset="0"/>
              <a:cs typeface="Times New Roman" pitchFamily="18" charset="0"/>
            </a:endParaRPr>
          </a:p>
          <a:p>
            <a:pPr eaLnBrk="1">
              <a:lnSpc>
                <a:spcPct val="80000"/>
              </a:lnSpc>
            </a:pPr>
            <a:r>
              <a:rPr lang="en-CA" b="1" dirty="0">
                <a:effectLst>
                  <a:outerShdw blurRad="38100" dist="38100" dir="2700000" algn="tl">
                    <a:srgbClr val="000000">
                      <a:alpha val="43137"/>
                    </a:srgbClr>
                  </a:outerShdw>
                </a:effectLst>
                <a:latin typeface="Times New Roman" pitchFamily="18" charset="0"/>
                <a:cs typeface="Times New Roman" pitchFamily="18" charset="0"/>
              </a:rPr>
              <a:t>http://gmgsystemsinc.com/fau/</a:t>
            </a:r>
          </a:p>
          <a:p>
            <a:pPr lvl="1" indent="-342900" eaLnBrk="1">
              <a:lnSpc>
                <a:spcPct val="80000"/>
              </a:lnSpc>
            </a:pPr>
            <a:r>
              <a:rPr lang="en-CA" b="1" dirty="0">
                <a:latin typeface="Times New Roman" pitchFamily="18" charset="0"/>
                <a:cs typeface="Times New Roman" pitchFamily="18" charset="0"/>
              </a:rPr>
              <a:t>Forensic Acquisition Utilities</a:t>
            </a:r>
            <a:r>
              <a:rPr lang="en-CA" dirty="0">
                <a:latin typeface="Times New Roman" pitchFamily="18" charset="0"/>
                <a:cs typeface="Times New Roman" pitchFamily="18" charset="0"/>
              </a:rPr>
              <a:t>: a collection of utilities and libraries intended for forensic or forensic-related investigative use in a modern Microsoft Windows environment, such as </a:t>
            </a:r>
            <a:r>
              <a:rPr lang="en-CA" b="1" dirty="0">
                <a:latin typeface="Times New Roman" pitchFamily="18" charset="0"/>
                <a:cs typeface="Times New Roman" pitchFamily="18" charset="0"/>
              </a:rPr>
              <a:t>dd</a:t>
            </a:r>
            <a:r>
              <a:rPr lang="en-CA" dirty="0">
                <a:latin typeface="Times New Roman" pitchFamily="18" charset="0"/>
                <a:cs typeface="Times New Roman" pitchFamily="18" charset="0"/>
              </a:rPr>
              <a:t>.</a:t>
            </a:r>
          </a:p>
          <a:p>
            <a:pPr lvl="1" indent="-342900" eaLnBrk="1">
              <a:lnSpc>
                <a:spcPct val="80000"/>
              </a:lnSpc>
            </a:pPr>
            <a:r>
              <a:rPr lang="en-CA" dirty="0">
                <a:latin typeface="Times New Roman" pitchFamily="18" charset="0"/>
                <a:cs typeface="Times New Roman" pitchFamily="18" charset="0"/>
              </a:rPr>
              <a:t>Linux also has </a:t>
            </a:r>
            <a:r>
              <a:rPr lang="en-CA" b="1" dirty="0" err="1">
                <a:latin typeface="Times New Roman" pitchFamily="18" charset="0"/>
                <a:cs typeface="Times New Roman" pitchFamily="18" charset="0"/>
              </a:rPr>
              <a:t>dd</a:t>
            </a:r>
            <a:r>
              <a:rPr lang="en-CA" dirty="0">
                <a:latin typeface="Times New Roman" pitchFamily="18" charset="0"/>
                <a:cs typeface="Times New Roman" pitchFamily="18" charset="0"/>
              </a:rPr>
              <a:t> command.</a:t>
            </a:r>
          </a:p>
          <a:p>
            <a:pPr lvl="1" indent="-342900" eaLnBrk="1">
              <a:lnSpc>
                <a:spcPct val="80000"/>
              </a:lnSpc>
            </a:pPr>
            <a:r>
              <a:rPr lang="en-CA" dirty="0">
                <a:latin typeface="Times New Roman" pitchFamily="18" charset="0"/>
                <a:cs typeface="Times New Roman" pitchFamily="18" charset="0"/>
              </a:rPr>
              <a:t>For example, </a:t>
            </a:r>
            <a:r>
              <a:rPr lang="en-CA" dirty="0" err="1">
                <a:latin typeface="Times New Roman" pitchFamily="18" charset="0"/>
                <a:cs typeface="Times New Roman" pitchFamily="18" charset="0"/>
              </a:rPr>
              <a:t>dd</a:t>
            </a:r>
            <a:r>
              <a:rPr lang="en-CA" dirty="0">
                <a:latin typeface="Times New Roman" pitchFamily="18" charset="0"/>
                <a:cs typeface="Times New Roman" pitchFamily="18" charset="0"/>
              </a:rPr>
              <a:t> if=&lt;physical memory device name&gt; </a:t>
            </a:r>
            <a:r>
              <a:rPr lang="en-CA" dirty="0" err="1">
                <a:latin typeface="Times New Roman" pitchFamily="18" charset="0"/>
                <a:cs typeface="Times New Roman" pitchFamily="18" charset="0"/>
              </a:rPr>
              <a:t>conv</a:t>
            </a:r>
            <a:r>
              <a:rPr lang="en-CA" dirty="0">
                <a:latin typeface="Times New Roman" pitchFamily="18" charset="0"/>
                <a:cs typeface="Times New Roman" pitchFamily="18" charset="0"/>
              </a:rPr>
              <a:t>=</a:t>
            </a:r>
            <a:r>
              <a:rPr lang="en-CA" dirty="0" err="1">
                <a:latin typeface="Times New Roman" pitchFamily="18" charset="0"/>
                <a:cs typeface="Times New Roman" pitchFamily="18" charset="0"/>
              </a:rPr>
              <a:t>noerror</a:t>
            </a:r>
            <a:r>
              <a:rPr lang="en-CA" dirty="0">
                <a:latin typeface="Times New Roman" pitchFamily="18" charset="0"/>
                <a:cs typeface="Times New Roman" pitchFamily="18" charset="0"/>
              </a:rPr>
              <a:t> of=&lt;blah.dat&gt;</a:t>
            </a:r>
          </a:p>
          <a:p>
            <a:pPr marL="400050" lvl="1" indent="0" eaLnBrk="1">
              <a:lnSpc>
                <a:spcPct val="80000"/>
              </a:lnSpc>
              <a:buNone/>
            </a:pPr>
            <a:r>
              <a:rPr lang="en-CA" dirty="0">
                <a:latin typeface="Times New Roman" pitchFamily="18" charset="0"/>
                <a:cs typeface="Times New Roman" pitchFamily="18" charset="0"/>
              </a:rPr>
              <a:t>	Where, Linux: </a:t>
            </a:r>
            <a:r>
              <a:rPr lang="en-CA" b="1" dirty="0">
                <a:latin typeface="Times New Roman" pitchFamily="18" charset="0"/>
                <a:cs typeface="Times New Roman" pitchFamily="18" charset="0"/>
              </a:rPr>
              <a:t>/</a:t>
            </a:r>
            <a:r>
              <a:rPr lang="en-CA" b="1" dirty="0" err="1">
                <a:latin typeface="Times New Roman" pitchFamily="18" charset="0"/>
                <a:cs typeface="Times New Roman" pitchFamily="18" charset="0"/>
              </a:rPr>
              <a:t>dev</a:t>
            </a:r>
            <a:r>
              <a:rPr lang="en-CA" b="1" dirty="0">
                <a:latin typeface="Times New Roman" pitchFamily="18" charset="0"/>
                <a:cs typeface="Times New Roman" pitchFamily="18" charset="0"/>
              </a:rPr>
              <a:t>/</a:t>
            </a:r>
            <a:r>
              <a:rPr lang="en-CA" b="1" dirty="0" err="1">
                <a:latin typeface="Times New Roman" pitchFamily="18" charset="0"/>
                <a:cs typeface="Times New Roman" pitchFamily="18" charset="0"/>
              </a:rPr>
              <a:t>mem</a:t>
            </a:r>
            <a:endParaRPr lang="en-CA" b="1" dirty="0">
              <a:latin typeface="Times New Roman" pitchFamily="18" charset="0"/>
              <a:cs typeface="Times New Roman" pitchFamily="18" charset="0"/>
            </a:endParaRPr>
          </a:p>
          <a:p>
            <a:pPr marL="400050" lvl="1" indent="0" eaLnBrk="1">
              <a:lnSpc>
                <a:spcPct val="80000"/>
              </a:lnSpc>
              <a:buNone/>
            </a:pPr>
            <a:r>
              <a:rPr lang="en-CA" dirty="0">
                <a:latin typeface="Times New Roman" pitchFamily="18" charset="0"/>
                <a:cs typeface="Times New Roman" pitchFamily="18" charset="0"/>
              </a:rPr>
              <a:t>		Windows: </a:t>
            </a:r>
            <a:r>
              <a:rPr lang="en-CA" b="1" dirty="0">
                <a:latin typeface="Times New Roman" pitchFamily="18" charset="0"/>
                <a:cs typeface="Times New Roman" pitchFamily="18" charset="0"/>
              </a:rPr>
              <a:t>\\.\PhysicalMemory *</a:t>
            </a:r>
          </a:p>
          <a:p>
            <a:pPr lvl="1" indent="-342900" eaLnBrk="1">
              <a:lnSpc>
                <a:spcPct val="80000"/>
              </a:lnSpc>
            </a:pPr>
            <a:endParaRPr lang="en-US" dirty="0"/>
          </a:p>
        </p:txBody>
      </p:sp>
      <p:sp>
        <p:nvSpPr>
          <p:cNvPr id="4" name="灯片编号占位符 5"/>
          <p:cNvSpPr>
            <a:spLocks noGrp="1"/>
          </p:cNvSpPr>
          <p:nvPr>
            <p:ph type="sldNum" sz="quarter" idx="12"/>
          </p:nvPr>
        </p:nvSpPr>
        <p:spPr>
          <a:xfrm>
            <a:off x="7994650" y="6400800"/>
            <a:ext cx="768350" cy="457200"/>
          </a:xfrm>
          <a:noFill/>
        </p:spPr>
        <p:txBody>
          <a:bodyPr/>
          <a:lstStyle/>
          <a:p>
            <a:fld id="{C5B58C2B-5A33-4FCE-A336-60EE9FBDDE13}" type="slidenum">
              <a:rPr lang="zh-CN" altLang="en-US" smtClean="0">
                <a:ea typeface="SimSun" pitchFamily="2" charset="-122"/>
              </a:rPr>
              <a:pPr/>
              <a:t>49</a:t>
            </a:fld>
            <a:endParaRPr lang="en-US" altLang="zh-CN">
              <a:ea typeface="SimSun" pitchFamily="2" charset="-122"/>
            </a:endParaRPr>
          </a:p>
        </p:txBody>
      </p:sp>
    </p:spTree>
    <p:extLst>
      <p:ext uri="{BB962C8B-B14F-4D97-AF65-F5344CB8AC3E}">
        <p14:creationId xmlns:p14="http://schemas.microsoft.com/office/powerpoint/2010/main" val="3290784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fld id="{65D20FE7-3708-408F-A0BF-1A33324EBDF8}" type="slidenum">
              <a:rPr lang="en-US" altLang="en-US" sz="1400">
                <a:latin typeface="Times New Roman" panose="02020603050405020304" pitchFamily="18" charset="0"/>
              </a:rPr>
              <a:pPr>
                <a:spcBef>
                  <a:spcPct val="0"/>
                </a:spcBef>
                <a:buClrTx/>
                <a:buSzTx/>
                <a:buFontTx/>
                <a:buNone/>
              </a:pPr>
              <a:t>5</a:t>
            </a:fld>
            <a:endParaRPr lang="en-US" altLang="en-US" sz="1400">
              <a:latin typeface="Times New Roman" panose="02020603050405020304" pitchFamily="18" charset="0"/>
            </a:endParaRPr>
          </a:p>
        </p:txBody>
      </p:sp>
      <p:sp>
        <p:nvSpPr>
          <p:cNvPr id="4" name="Title 1"/>
          <p:cNvSpPr txBox="1">
            <a:spLocks/>
          </p:cNvSpPr>
          <p:nvPr/>
        </p:nvSpPr>
        <p:spPr bwMode="auto">
          <a:xfrm>
            <a:off x="114300" y="95250"/>
            <a:ext cx="8534400" cy="838200"/>
          </a:xfrm>
          <a:prstGeom prst="rect">
            <a:avLst/>
          </a:prstGeom>
          <a:noFill/>
          <a:ln w="9525">
            <a:noFill/>
            <a:miter lim="800000"/>
            <a:headEnd/>
            <a:tailEnd/>
          </a:ln>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marL="0" indent="0">
              <a:buFont typeface="ZapfDingbats" pitchFamily="82" charset="2"/>
              <a:buNone/>
              <a:defRPr/>
            </a:pPr>
            <a:r>
              <a:rPr lang="en-US" sz="4000" b="1" dirty="0">
                <a:solidFill>
                  <a:schemeClr val="accent6"/>
                </a:solidFill>
                <a:effectLst>
                  <a:outerShdw blurRad="38100" dist="38100" dir="2700000" algn="tl">
                    <a:srgbClr val="000000">
                      <a:alpha val="43137"/>
                    </a:srgbClr>
                  </a:outerShdw>
                </a:effectLst>
              </a:rPr>
              <a:t>Dose of </a:t>
            </a:r>
            <a:r>
              <a:rPr lang="en-US" sz="4000" b="1" dirty="0">
                <a:effectLst>
                  <a:outerShdw blurRad="38100" dist="38100" dir="2700000" algn="tl">
                    <a:srgbClr val="000000">
                      <a:alpha val="43137"/>
                    </a:srgbClr>
                  </a:outerShdw>
                </a:effectLst>
                <a:latin typeface="Brush Script MT" pitchFamily="66" charset="0"/>
              </a:rPr>
              <a:t>Reality: (cont’d)</a:t>
            </a:r>
            <a:r>
              <a:rPr lang="en-US" dirty="0"/>
              <a:t> </a:t>
            </a:r>
            <a:endParaRPr lang="en-CA" b="1" dirty="0">
              <a:effectLst>
                <a:outerShdw blurRad="38100" dist="38100" dir="2700000" algn="tl">
                  <a:srgbClr val="000000">
                    <a:alpha val="43137"/>
                  </a:srgbClr>
                </a:outerShdw>
              </a:effectLst>
            </a:endParaRPr>
          </a:p>
        </p:txBody>
      </p:sp>
      <p:graphicFrame>
        <p:nvGraphicFramePr>
          <p:cNvPr id="11268" name="Object 1"/>
          <p:cNvGraphicFramePr>
            <a:graphicFrameLocks noChangeAspect="1"/>
          </p:cNvGraphicFramePr>
          <p:nvPr/>
        </p:nvGraphicFramePr>
        <p:xfrm>
          <a:off x="1250950" y="1374775"/>
          <a:ext cx="6743700" cy="4232275"/>
        </p:xfrm>
        <a:graphic>
          <a:graphicData uri="http://schemas.openxmlformats.org/presentationml/2006/ole">
            <mc:AlternateContent xmlns:mc="http://schemas.openxmlformats.org/markup-compatibility/2006">
              <mc:Choice xmlns:v="urn:schemas-microsoft-com:vml" Requires="v">
                <p:oleObj spid="_x0000_s1231" name="Visio" r:id="rId4" imgW="11867198" imgH="4493895" progId="Visio.Drawing.11">
                  <p:embed/>
                </p:oleObj>
              </mc:Choice>
              <mc:Fallback>
                <p:oleObj name="Visio" r:id="rId4" imgW="11867198" imgH="4493895"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0950" y="1374775"/>
                        <a:ext cx="6743700" cy="423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itle 1"/>
          <p:cNvSpPr txBox="1">
            <a:spLocks/>
          </p:cNvSpPr>
          <p:nvPr/>
        </p:nvSpPr>
        <p:spPr bwMode="auto">
          <a:xfrm>
            <a:off x="730250" y="6094413"/>
            <a:ext cx="757555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marL="0" indent="0" algn="ctr">
              <a:buFont typeface="ZapfDingbats" pitchFamily="82" charset="2"/>
              <a:buNone/>
              <a:defRPr/>
            </a:pPr>
            <a:r>
              <a:rPr lang="en-US" b="1" dirty="0">
                <a:effectLst>
                  <a:outerShdw blurRad="38100" dist="38100" dir="2700000" algn="tl">
                    <a:srgbClr val="000000">
                      <a:alpha val="43137"/>
                    </a:srgbClr>
                  </a:outerShdw>
                </a:effectLst>
                <a:latin typeface="Times New Roman" pitchFamily="18" charset="0"/>
                <a:cs typeface="Times New Roman" pitchFamily="18" charset="0"/>
              </a:rPr>
              <a:t>File Deletion in FAT File Systems</a:t>
            </a:r>
            <a:endParaRPr lang="en-CA" b="1"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9" name="Title 1"/>
          <p:cNvSpPr txBox="1">
            <a:spLocks/>
          </p:cNvSpPr>
          <p:nvPr/>
        </p:nvSpPr>
        <p:spPr>
          <a:xfrm>
            <a:off x="6019800" y="5607050"/>
            <a:ext cx="1714500" cy="612775"/>
          </a:xfrm>
          <a:prstGeom prst="rect">
            <a:avLst/>
          </a:prstGeom>
        </p:spPr>
        <p:txBody>
          <a:bodyPr anchor="ctr">
            <a:normAutofit fontScale="7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z="2800" b="1" dirty="0">
                <a:effectLst>
                  <a:outerShdw blurRad="38100" dist="38100" dir="2700000" algn="tl">
                    <a:srgbClr val="000000">
                      <a:alpha val="43137"/>
                    </a:srgbClr>
                  </a:outerShdw>
                </a:effectLst>
              </a:rPr>
              <a:t>Data Area</a:t>
            </a:r>
            <a:endParaRPr lang="en-CA" sz="2800" b="1" dirty="0">
              <a:effectLst>
                <a:outerShdw blurRad="38100" dist="38100" dir="2700000" algn="tl">
                  <a:srgbClr val="000000">
                    <a:alpha val="43137"/>
                  </a:srgbClr>
                </a:outerShdw>
              </a:effectLst>
            </a:endParaRPr>
          </a:p>
        </p:txBody>
      </p:sp>
      <p:sp>
        <p:nvSpPr>
          <p:cNvPr id="10" name="Rectangle 9"/>
          <p:cNvSpPr/>
          <p:nvPr/>
        </p:nvSpPr>
        <p:spPr>
          <a:xfrm>
            <a:off x="6515100" y="3452813"/>
            <a:ext cx="914400" cy="16144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a:p>
        </p:txBody>
      </p:sp>
      <p:sp>
        <p:nvSpPr>
          <p:cNvPr id="11" name="Cloud Callout 10"/>
          <p:cNvSpPr/>
          <p:nvPr/>
        </p:nvSpPr>
        <p:spPr bwMode="auto">
          <a:xfrm>
            <a:off x="6705600" y="1817688"/>
            <a:ext cx="2247900" cy="1546225"/>
          </a:xfrm>
          <a:prstGeom prst="cloudCallout">
            <a:avLst>
              <a:gd name="adj1" fmla="val -25297"/>
              <a:gd name="adj2" fmla="val 40938"/>
            </a:avLst>
          </a:prstGeom>
          <a:solidFill>
            <a:schemeClr val="accent1"/>
          </a:solidFill>
          <a:ln w="41275" cap="flat" cmpd="sng" algn="ctr">
            <a:solidFill>
              <a:srgbClr val="FF0000"/>
            </a:solidFill>
            <a:prstDash val="solid"/>
            <a:round/>
            <a:headEnd type="none" w="med" len="med"/>
            <a:tailEnd type="none" w="med" len="med"/>
          </a:ln>
          <a:effectLst/>
        </p:spPr>
        <p:txBody>
          <a:bodyPr>
            <a:spAutoFit/>
          </a:bodyPr>
          <a:lstStyle/>
          <a:p>
            <a:pPr algn="ctr" eaLnBrk="1" hangingPunct="1">
              <a:defRPr/>
            </a:pPr>
            <a:r>
              <a:rPr lang="it-IT" sz="2000" dirty="0">
                <a:solidFill>
                  <a:srgbClr val="FF0000"/>
                </a:solidFill>
                <a:latin typeface="Times New Roman" panose="02020603050405020304" pitchFamily="18" charset="0"/>
                <a:cs typeface="Times New Roman" panose="02020603050405020304" pitchFamily="18" charset="0"/>
              </a:rPr>
              <a:t>Remain intact or unchanged</a:t>
            </a:r>
            <a:endParaRPr lang="en-CA" sz="2000" dirty="0">
              <a:solidFill>
                <a:srgbClr val="FF0000"/>
              </a:solidFill>
              <a:latin typeface="Times New Roman" panose="02020603050405020304" pitchFamily="18" charset="0"/>
              <a:cs typeface="Times New Roman" panose="02020603050405020304" pitchFamily="18" charset="0"/>
            </a:endParaRPr>
          </a:p>
        </p:txBody>
      </p:sp>
      <p:pic>
        <p:nvPicPr>
          <p:cNvPr id="13" name="Picture 4" descr="http://emergingyouth.files.wordpress.com/2009/03/easy_button.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1108075"/>
            <a:ext cx="946150"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67213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heckerboard(across)">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1371600" y="152400"/>
            <a:ext cx="7072890" cy="1161081"/>
          </a:xfrm>
        </p:spPr>
        <p:txBody>
          <a:bodyPr/>
          <a:lstStyle/>
          <a:p>
            <a:pPr algn="ctr" eaLnBrk="1"/>
            <a:r>
              <a:rPr lang="en-US" sz="3200" b="1" u="none" dirty="0">
                <a:effectLst>
                  <a:outerShdw blurRad="38100" dist="38100" dir="2700000" algn="tl">
                    <a:srgbClr val="000000">
                      <a:alpha val="43137"/>
                    </a:srgbClr>
                  </a:outerShdw>
                </a:effectLst>
                <a:latin typeface="Times New Roman" pitchFamily="18" charset="0"/>
                <a:cs typeface="Times New Roman" pitchFamily="18" charset="0"/>
              </a:rPr>
              <a:t>Memory Forensics</a:t>
            </a:r>
            <a:br>
              <a:rPr lang="en-US" sz="3200" b="1" u="none" dirty="0">
                <a:effectLst>
                  <a:outerShdw blurRad="38100" dist="38100" dir="2700000" algn="tl">
                    <a:srgbClr val="000000">
                      <a:alpha val="43137"/>
                    </a:srgbClr>
                  </a:outerShdw>
                </a:effectLst>
                <a:latin typeface="Times New Roman" pitchFamily="18" charset="0"/>
                <a:cs typeface="Times New Roman" pitchFamily="18" charset="0"/>
              </a:rPr>
            </a:br>
            <a:r>
              <a:rPr lang="en-US" sz="3200" b="1" u="none" dirty="0">
                <a:effectLst>
                  <a:outerShdw blurRad="38100" dist="38100" dir="2700000" algn="tl">
                    <a:srgbClr val="000000">
                      <a:alpha val="43137"/>
                    </a:srgbClr>
                  </a:outerShdw>
                </a:effectLst>
                <a:latin typeface="Times New Roman" pitchFamily="18" charset="0"/>
                <a:cs typeface="Times New Roman" pitchFamily="18" charset="0"/>
              </a:rPr>
              <a:t> - External Tools (cont’d)</a:t>
            </a:r>
          </a:p>
        </p:txBody>
      </p:sp>
      <p:sp>
        <p:nvSpPr>
          <p:cNvPr id="7171" name="Rectangle 3"/>
          <p:cNvSpPr>
            <a:spLocks noGrp="1" noChangeArrowheads="1"/>
          </p:cNvSpPr>
          <p:nvPr>
            <p:ph type="body" idx="1"/>
          </p:nvPr>
        </p:nvSpPr>
        <p:spPr>
          <a:xfrm>
            <a:off x="538740" y="1337424"/>
            <a:ext cx="8376660" cy="4705350"/>
          </a:xfrm>
        </p:spPr>
        <p:txBody>
          <a:bodyPr/>
          <a:lstStyle/>
          <a:p>
            <a:pPr eaLnBrk="1">
              <a:spcBef>
                <a:spcPts val="0"/>
              </a:spcBef>
              <a:spcAft>
                <a:spcPts val="0"/>
              </a:spcAft>
            </a:pPr>
            <a:r>
              <a:rPr lang="en-US" b="1" dirty="0">
                <a:effectLst>
                  <a:outerShdw blurRad="38100" dist="38100" dir="2700000" algn="tl">
                    <a:srgbClr val="000000">
                      <a:alpha val="43137"/>
                    </a:srgbClr>
                  </a:outerShdw>
                </a:effectLst>
                <a:latin typeface="Times New Roman" pitchFamily="18" charset="0"/>
                <a:cs typeface="Times New Roman" pitchFamily="18" charset="0"/>
              </a:rPr>
              <a:t>https://www.volatilesystems.com/default/volatility</a:t>
            </a:r>
          </a:p>
          <a:p>
            <a:pPr lvl="1" eaLnBrk="1">
              <a:spcBef>
                <a:spcPts val="0"/>
              </a:spcBef>
              <a:spcAft>
                <a:spcPts val="0"/>
              </a:spcAft>
            </a:pPr>
            <a:r>
              <a:rPr lang="en-US" b="1" dirty="0">
                <a:latin typeface="Times New Roman" pitchFamily="18" charset="0"/>
                <a:cs typeface="Times New Roman" pitchFamily="18" charset="0"/>
              </a:rPr>
              <a:t>The Volatility Framework</a:t>
            </a:r>
            <a:r>
              <a:rPr lang="en-US" dirty="0">
                <a:latin typeface="Times New Roman" pitchFamily="18" charset="0"/>
                <a:cs typeface="Times New Roman" pitchFamily="18" charset="0"/>
              </a:rPr>
              <a:t>: Volatile memory artifact extraction utility framework</a:t>
            </a:r>
            <a:endParaRPr lang="en-US" sz="2500" dirty="0">
              <a:latin typeface="Times New Roman" pitchFamily="18" charset="0"/>
              <a:cs typeface="Times New Roman" pitchFamily="18" charset="0"/>
            </a:endParaRPr>
          </a:p>
          <a:p>
            <a:pPr eaLnBrk="1">
              <a:spcBef>
                <a:spcPts val="0"/>
              </a:spcBef>
              <a:spcAft>
                <a:spcPts val="0"/>
              </a:spcAft>
            </a:pPr>
            <a:r>
              <a:rPr lang="en-US" sz="2500" b="1" dirty="0">
                <a:latin typeface="Times New Roman" pitchFamily="18" charset="0"/>
                <a:cs typeface="Times New Roman" pitchFamily="18" charset="0"/>
              </a:rPr>
              <a:t>http://sourceforge.net/projects/memparser/</a:t>
            </a:r>
          </a:p>
          <a:p>
            <a:pPr lvl="1" eaLnBrk="1">
              <a:spcBef>
                <a:spcPts val="0"/>
              </a:spcBef>
              <a:spcAft>
                <a:spcPts val="0"/>
              </a:spcAft>
            </a:pPr>
            <a:r>
              <a:rPr lang="en-US" sz="2200" dirty="0" err="1">
                <a:latin typeface="Times New Roman" pitchFamily="18" charset="0"/>
                <a:cs typeface="Times New Roman" pitchFamily="18" charset="0"/>
              </a:rPr>
              <a:t>MemParser</a:t>
            </a:r>
            <a:r>
              <a:rPr lang="en-US" sz="2200" dirty="0">
                <a:latin typeface="Times New Roman" pitchFamily="18" charset="0"/>
                <a:cs typeface="Times New Roman" pitchFamily="18" charset="0"/>
              </a:rPr>
              <a:t>: reconstructs a process list and extracts information from a process memory</a:t>
            </a:r>
            <a:endParaRPr lang="en-US" dirty="0">
              <a:latin typeface="Times New Roman" pitchFamily="18" charset="0"/>
              <a:cs typeface="Times New Roman" pitchFamily="18" charset="0"/>
            </a:endParaRPr>
          </a:p>
          <a:p>
            <a:pPr eaLnBrk="1">
              <a:spcBef>
                <a:spcPts val="0"/>
              </a:spcBef>
              <a:spcAft>
                <a:spcPts val="0"/>
              </a:spcAft>
            </a:pPr>
            <a:r>
              <a:rPr lang="en-US" b="1" dirty="0">
                <a:latin typeface="Times New Roman" pitchFamily="18" charset="0"/>
                <a:cs typeface="Times New Roman" pitchFamily="18" charset="0"/>
              </a:rPr>
              <a:t>http://www.foundstone.com/us/index.asp</a:t>
            </a:r>
            <a:r>
              <a:rPr lang="en-US" dirty="0">
                <a:latin typeface="Times New Roman" pitchFamily="18" charset="0"/>
                <a:cs typeface="Times New Roman" pitchFamily="18" charset="0"/>
              </a:rPr>
              <a:t> </a:t>
            </a:r>
            <a:endParaRPr lang="en-US" dirty="0">
              <a:latin typeface="Times New Roman" pitchFamily="18" charset="0"/>
              <a:cs typeface="Times New Roman" pitchFamily="18" charset="0"/>
              <a:hlinkClick r:id="rId3"/>
            </a:endParaRPr>
          </a:p>
          <a:p>
            <a:pPr lvl="1" eaLnBrk="1">
              <a:spcBef>
                <a:spcPts val="0"/>
              </a:spcBef>
              <a:spcAft>
                <a:spcPts val="0"/>
              </a:spcAft>
            </a:pPr>
            <a:r>
              <a:rPr lang="en-US" dirty="0" err="1">
                <a:latin typeface="Times New Roman" pitchFamily="18" charset="0"/>
                <a:cs typeface="Times New Roman" pitchFamily="18" charset="0"/>
              </a:rPr>
              <a:t>Foundstone</a:t>
            </a:r>
            <a:r>
              <a:rPr lang="en-US" dirty="0">
                <a:latin typeface="Times New Roman" pitchFamily="18" charset="0"/>
                <a:cs typeface="Times New Roman" pitchFamily="18" charset="0"/>
              </a:rPr>
              <a:t> Free Tools, for example, </a:t>
            </a:r>
            <a:r>
              <a:rPr lang="en-US" dirty="0" err="1">
                <a:latin typeface="Times New Roman" pitchFamily="18" charset="0"/>
                <a:cs typeface="Times New Roman" pitchFamily="18" charset="0"/>
              </a:rPr>
              <a:t>fport</a:t>
            </a:r>
            <a:endParaRPr lang="en-US" dirty="0">
              <a:latin typeface="Times New Roman" pitchFamily="18" charset="0"/>
              <a:cs typeface="Times New Roman" pitchFamily="18" charset="0"/>
            </a:endParaRPr>
          </a:p>
          <a:p>
            <a:pPr eaLnBrk="1">
              <a:spcBef>
                <a:spcPts val="0"/>
              </a:spcBef>
              <a:spcAft>
                <a:spcPts val="0"/>
              </a:spcAft>
            </a:pPr>
            <a:r>
              <a:rPr lang="en-US" b="1" dirty="0">
                <a:latin typeface="Times New Roman" pitchFamily="18" charset="0"/>
                <a:cs typeface="Times New Roman" pitchFamily="18" charset="0"/>
              </a:rPr>
              <a:t>http://www.sysinternals.com</a:t>
            </a:r>
          </a:p>
          <a:p>
            <a:pPr lvl="1" eaLnBrk="1">
              <a:spcBef>
                <a:spcPts val="0"/>
              </a:spcBef>
              <a:spcAft>
                <a:spcPts val="0"/>
              </a:spcAft>
            </a:pPr>
            <a:r>
              <a:rPr lang="en-US" dirty="0">
                <a:latin typeface="Times New Roman" pitchFamily="18" charset="0"/>
                <a:cs typeface="Times New Roman" pitchFamily="18" charset="0"/>
              </a:rPr>
              <a:t>Variety of Windows tools to monitor and analyze, for example, </a:t>
            </a:r>
            <a:r>
              <a:rPr lang="en-US" dirty="0" err="1">
                <a:latin typeface="Times New Roman" pitchFamily="18" charset="0"/>
                <a:cs typeface="Times New Roman" pitchFamily="18" charset="0"/>
              </a:rPr>
              <a:t>TCPView</a:t>
            </a:r>
            <a:endParaRPr lang="en-US" dirty="0">
              <a:latin typeface="Times New Roman" pitchFamily="18" charset="0"/>
              <a:cs typeface="Times New Roman" pitchFamily="18" charset="0"/>
            </a:endParaRPr>
          </a:p>
          <a:p>
            <a:pPr eaLnBrk="1">
              <a:spcBef>
                <a:spcPts val="0"/>
              </a:spcBef>
              <a:spcAft>
                <a:spcPts val="0"/>
              </a:spcAft>
            </a:pPr>
            <a:r>
              <a:rPr lang="en-US" b="1" dirty="0">
                <a:latin typeface="Times New Roman" pitchFamily="18" charset="0"/>
                <a:cs typeface="Times New Roman" pitchFamily="18" charset="0"/>
              </a:rPr>
              <a:t>Rootkit and Malware Detection Tools</a:t>
            </a:r>
            <a:r>
              <a:rPr lang="en-US" baseline="30000" dirty="0">
                <a:latin typeface="Times New Roman" pitchFamily="18" charset="0"/>
                <a:cs typeface="Times New Roman" pitchFamily="18" charset="0"/>
              </a:rPr>
              <a:t>[1]</a:t>
            </a:r>
          </a:p>
        </p:txBody>
      </p:sp>
      <p:sp>
        <p:nvSpPr>
          <p:cNvPr id="4" name="灯片编号占位符 5"/>
          <p:cNvSpPr>
            <a:spLocks noGrp="1"/>
          </p:cNvSpPr>
          <p:nvPr>
            <p:ph type="sldNum" sz="quarter" idx="12"/>
          </p:nvPr>
        </p:nvSpPr>
        <p:spPr>
          <a:xfrm>
            <a:off x="7994650" y="6400800"/>
            <a:ext cx="768350" cy="457200"/>
          </a:xfrm>
          <a:noFill/>
        </p:spPr>
        <p:txBody>
          <a:bodyPr/>
          <a:lstStyle/>
          <a:p>
            <a:fld id="{C5B58C2B-5A33-4FCE-A336-60EE9FBDDE13}" type="slidenum">
              <a:rPr lang="zh-CN" altLang="en-US" smtClean="0">
                <a:ea typeface="SimSun" pitchFamily="2" charset="-122"/>
              </a:rPr>
              <a:pPr/>
              <a:t>50</a:t>
            </a:fld>
            <a:endParaRPr lang="en-US" altLang="zh-CN">
              <a:ea typeface="SimSun" pitchFamily="2" charset="-122"/>
            </a:endParaRP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3541" y="2186354"/>
            <a:ext cx="681859" cy="760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descr="http://www.isorequirements.com/analysis_of_data.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 y="0"/>
            <a:ext cx="1979537" cy="1313481"/>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5">
            <a:extLst>
              <a:ext uri="{FF2B5EF4-FFF2-40B4-BE49-F238E27FC236}">
                <a16:creationId xmlns:a16="http://schemas.microsoft.com/office/drawing/2014/main" id="{C0AA835E-D742-4351-A315-C5794AADC1FB}"/>
              </a:ext>
            </a:extLst>
          </p:cNvPr>
          <p:cNvSpPr txBox="1">
            <a:spLocks noChangeArrowheads="1"/>
          </p:cNvSpPr>
          <p:nvPr/>
        </p:nvSpPr>
        <p:spPr bwMode="auto">
          <a:xfrm>
            <a:off x="152400" y="6077634"/>
            <a:ext cx="8610600" cy="646331"/>
          </a:xfrm>
          <a:prstGeom prst="rect">
            <a:avLst/>
          </a:prstGeom>
          <a:noFill/>
          <a:ln w="9525">
            <a:noFill/>
            <a:miter lim="800000"/>
            <a:headEnd/>
            <a:tailEnd/>
          </a:ln>
        </p:spPr>
        <p:txBody>
          <a:bodyPr wrap="square">
            <a:spAutoFit/>
          </a:bodyPr>
          <a:lstStyle/>
          <a:p>
            <a:pPr>
              <a:spcBef>
                <a:spcPct val="0"/>
              </a:spcBef>
              <a:buClrTx/>
              <a:buSzTx/>
              <a:buFontTx/>
              <a:buNone/>
            </a:pPr>
            <a:r>
              <a:rPr lang="en-US" sz="1800" dirty="0">
                <a:latin typeface="Times New Roman" pitchFamily="18" charset="0"/>
                <a:cs typeface="Times New Roman" pitchFamily="18" charset="0"/>
              </a:rPr>
              <a:t>[1] Jay </a:t>
            </a:r>
            <a:r>
              <a:rPr lang="en-US" sz="1800" dirty="0" err="1">
                <a:latin typeface="Times New Roman" pitchFamily="18" charset="0"/>
                <a:cs typeface="Times New Roman" pitchFamily="18" charset="0"/>
              </a:rPr>
              <a:t>Turla</a:t>
            </a:r>
            <a:r>
              <a:rPr lang="en-US" sz="1800" dirty="0">
                <a:latin typeface="Times New Roman" pitchFamily="18" charset="0"/>
                <a:cs typeface="Times New Roman" pitchFamily="18" charset="0"/>
              </a:rPr>
              <a:t>. Free &amp; Open Source Rootkit and Malware Detection Tools</a:t>
            </a:r>
          </a:p>
          <a:p>
            <a:pPr>
              <a:spcBef>
                <a:spcPct val="0"/>
              </a:spcBef>
              <a:buClrTx/>
              <a:buSzTx/>
              <a:buFontTx/>
              <a:buNone/>
            </a:pPr>
            <a:r>
              <a:rPr lang="en-US" sz="1800" dirty="0">
                <a:latin typeface="Times New Roman" pitchFamily="18" charset="0"/>
                <a:cs typeface="Times New Roman" pitchFamily="18" charset="0"/>
              </a:rPr>
              <a:t>https://resources.infosecinstitute.com/topic/free-detection-tools/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147050" y="6324600"/>
            <a:ext cx="768350" cy="457200"/>
          </a:xfrm>
        </p:spPr>
        <p:txBody>
          <a:bodyPr/>
          <a:lstStyle/>
          <a:p>
            <a:pPr>
              <a:defRPr/>
            </a:pPr>
            <a:fld id="{FCC5876B-A3BC-48BF-9710-C9C11EEB7A36}" type="slidenum">
              <a:rPr lang="zh-CN" altLang="en-US" smtClean="0"/>
              <a:pPr>
                <a:defRPr/>
              </a:pPr>
              <a:t>51</a:t>
            </a:fld>
            <a:endParaRPr lang="en-US" altLang="zh-CN"/>
          </a:p>
        </p:txBody>
      </p:sp>
      <p:sp>
        <p:nvSpPr>
          <p:cNvPr id="7" name="Oval 6"/>
          <p:cNvSpPr/>
          <p:nvPr/>
        </p:nvSpPr>
        <p:spPr bwMode="auto">
          <a:xfrm>
            <a:off x="76200" y="1600200"/>
            <a:ext cx="2362200" cy="2362200"/>
          </a:xfrm>
          <a:prstGeom prst="ellipse">
            <a:avLst/>
          </a:prstGeom>
          <a:noFill/>
          <a:ln w="5397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CA" sz="2400" b="0" i="0" u="none" strike="noStrike" cap="none" normalizeH="0" baseline="0">
              <a:ln>
                <a:noFill/>
              </a:ln>
              <a:solidFill>
                <a:schemeClr val="tx1"/>
              </a:solidFill>
              <a:effectLst/>
              <a:latin typeface="Comic Sans MS" pitchFamily="66" charset="0"/>
            </a:endParaRPr>
          </a:p>
        </p:txBody>
      </p:sp>
      <p:cxnSp>
        <p:nvCxnSpPr>
          <p:cNvPr id="28" name="Straight Arrow Connector 27"/>
          <p:cNvCxnSpPr/>
          <p:nvPr/>
        </p:nvCxnSpPr>
        <p:spPr bwMode="auto">
          <a:xfrm>
            <a:off x="2514600" y="2895600"/>
            <a:ext cx="1020012" cy="2"/>
          </a:xfrm>
          <a:prstGeom prst="straightConnector1">
            <a:avLst/>
          </a:prstGeom>
          <a:noFill/>
          <a:ln w="66675" cap="flat" cmpd="sng" algn="ctr">
            <a:solidFill>
              <a:srgbClr val="FF0000"/>
            </a:solidFill>
            <a:prstDash val="solid"/>
            <a:round/>
            <a:headEnd type="none" w="med" len="med"/>
            <a:tailEnd type="triangle"/>
          </a:ln>
          <a:effectLst/>
        </p:spPr>
      </p:cxnSp>
      <p:sp>
        <p:nvSpPr>
          <p:cNvPr id="29" name="Rectangle 2"/>
          <p:cNvSpPr txBox="1">
            <a:spLocks noChangeArrowheads="1"/>
          </p:cNvSpPr>
          <p:nvPr/>
        </p:nvSpPr>
        <p:spPr>
          <a:xfrm>
            <a:off x="622299" y="646404"/>
            <a:ext cx="8064501" cy="572796"/>
          </a:xfrm>
          <a:prstGeom prst="rect">
            <a:avLst/>
          </a:prstGeom>
        </p:spPr>
        <p:txBody>
          <a:bodyPr/>
          <a:lstStyle/>
          <a:p>
            <a:pPr marL="0" marR="0" lvl="0" indent="0" algn="ctr" defTabSz="914400" rtl="0" eaLnBrk="1" fontAlgn="base" latinLnBrk="0" hangingPunct="0">
              <a:lnSpc>
                <a:spcPct val="100000"/>
              </a:lnSpc>
              <a:spcBef>
                <a:spcPct val="0"/>
              </a:spcBef>
              <a:spcAft>
                <a:spcPct val="0"/>
              </a:spcAft>
              <a:buClrTx/>
              <a:buSzTx/>
              <a:buFontTx/>
              <a:buNone/>
              <a:tabLst/>
              <a:defRPr/>
            </a:pPr>
            <a:r>
              <a:rPr kumimoji="0" lang="en-US" sz="3200" b="1" i="0" strike="noStrike" kern="0" cap="none" spc="0" normalizeH="0" baseline="0" noProof="0" dirty="0">
                <a:ln>
                  <a:noFill/>
                </a:ln>
                <a:solidFill>
                  <a:schemeClr val="accent2"/>
                </a:solidFill>
                <a:effectLst/>
                <a:uLnTx/>
                <a:uFillTx/>
                <a:latin typeface="Times New Roman" pitchFamily="18" charset="0"/>
                <a:ea typeface="+mj-ea"/>
                <a:cs typeface="Times New Roman" pitchFamily="18" charset="0"/>
              </a:rPr>
              <a:t>Volatile Data Acquisition and Analysis</a:t>
            </a:r>
          </a:p>
        </p:txBody>
      </p:sp>
      <p:pic>
        <p:nvPicPr>
          <p:cNvPr id="30" name="Picture 2" descr="http://ralphlosey.files.wordpress.com/2007/06/ram.jpg"/>
          <p:cNvPicPr>
            <a:picLocks noChangeAspect="1" noChangeArrowheads="1"/>
          </p:cNvPicPr>
          <p:nvPr/>
        </p:nvPicPr>
        <p:blipFill>
          <a:blip r:embed="rId3" cstate="print"/>
          <a:srcRect/>
          <a:stretch>
            <a:fillRect/>
          </a:stretch>
        </p:blipFill>
        <p:spPr bwMode="auto">
          <a:xfrm>
            <a:off x="393699" y="2165183"/>
            <a:ext cx="1786689" cy="1340017"/>
          </a:xfrm>
          <a:prstGeom prst="rect">
            <a:avLst/>
          </a:prstGeom>
          <a:noFill/>
        </p:spPr>
      </p:pic>
      <p:sp>
        <p:nvSpPr>
          <p:cNvPr id="43" name="Oval 42"/>
          <p:cNvSpPr/>
          <p:nvPr/>
        </p:nvSpPr>
        <p:spPr bwMode="auto">
          <a:xfrm>
            <a:off x="3429000" y="1676400"/>
            <a:ext cx="2362200" cy="2362200"/>
          </a:xfrm>
          <a:prstGeom prst="ellipse">
            <a:avLst/>
          </a:prstGeom>
          <a:noFill/>
          <a:ln w="5397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CA" sz="2400" b="0" i="0" u="none" strike="noStrike" cap="none" normalizeH="0" baseline="0">
              <a:ln>
                <a:noFill/>
              </a:ln>
              <a:solidFill>
                <a:schemeClr val="tx1"/>
              </a:solidFill>
              <a:effectLst/>
              <a:latin typeface="Comic Sans MS" pitchFamily="66" charset="0"/>
            </a:endParaRPr>
          </a:p>
        </p:txBody>
      </p:sp>
      <p:sp>
        <p:nvSpPr>
          <p:cNvPr id="48" name="Rectangle 6"/>
          <p:cNvSpPr>
            <a:spLocks noChangeArrowheads="1"/>
          </p:cNvSpPr>
          <p:nvPr/>
        </p:nvSpPr>
        <p:spPr bwMode="auto">
          <a:xfrm>
            <a:off x="3352800" y="2286000"/>
            <a:ext cx="2514600" cy="1219200"/>
          </a:xfrm>
          <a:prstGeom prst="rect">
            <a:avLst/>
          </a:prstGeom>
          <a:noFill/>
          <a:ln w="9525">
            <a:noFill/>
            <a:miter lim="800000"/>
            <a:headEnd/>
            <a:tailEnd/>
          </a:ln>
        </p:spPr>
        <p:txBody>
          <a:bodyPr anchor="ctr"/>
          <a:lstStyle/>
          <a:p>
            <a:pPr algn="ctr">
              <a:defRPr/>
            </a:pPr>
            <a:r>
              <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physical memory image</a:t>
            </a:r>
          </a:p>
        </p:txBody>
      </p:sp>
      <p:sp>
        <p:nvSpPr>
          <p:cNvPr id="49" name="Rectangle 6"/>
          <p:cNvSpPr>
            <a:spLocks noChangeArrowheads="1"/>
          </p:cNvSpPr>
          <p:nvPr/>
        </p:nvSpPr>
        <p:spPr bwMode="auto">
          <a:xfrm>
            <a:off x="1752600" y="1828800"/>
            <a:ext cx="2438401" cy="914400"/>
          </a:xfrm>
          <a:prstGeom prst="rect">
            <a:avLst/>
          </a:prstGeom>
          <a:noFill/>
          <a:ln w="9525">
            <a:noFill/>
            <a:miter lim="800000"/>
            <a:headEnd/>
            <a:tailEnd/>
          </a:ln>
        </p:spPr>
        <p:txBody>
          <a:bodyPr anchor="ctr"/>
          <a:lstStyle/>
          <a:p>
            <a:pPr algn="ctr">
              <a:defRPr/>
            </a:pPr>
            <a:r>
              <a:rPr lang="en-US" sz="2800" b="1" kern="0" dirty="0">
                <a:solidFill>
                  <a:schemeClr val="accent2"/>
                </a:solidFill>
                <a:latin typeface="Times New Roman" pitchFamily="18" charset="0"/>
                <a:cs typeface="Times New Roman" pitchFamily="18" charset="0"/>
              </a:rPr>
              <a:t>Acquisition</a:t>
            </a:r>
            <a:endPar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752851"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Rectangle 6"/>
          <p:cNvSpPr>
            <a:spLocks noChangeArrowheads="1"/>
          </p:cNvSpPr>
          <p:nvPr/>
        </p:nvSpPr>
        <p:spPr bwMode="auto">
          <a:xfrm>
            <a:off x="965199" y="3086100"/>
            <a:ext cx="3949701" cy="914400"/>
          </a:xfrm>
          <a:prstGeom prst="rect">
            <a:avLst/>
          </a:prstGeom>
          <a:noFill/>
          <a:ln w="9525">
            <a:noFill/>
            <a:miter lim="800000"/>
            <a:headEnd/>
            <a:tailEnd/>
          </a:ln>
        </p:spPr>
        <p:txBody>
          <a:bodyPr anchor="ctr"/>
          <a:lstStyle/>
          <a:p>
            <a:pPr algn="ctr">
              <a:defRPr/>
            </a:pPr>
            <a:r>
              <a:rPr lang="en-US" sz="2800" b="1" kern="0"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Software/hardware</a:t>
            </a:r>
            <a:endPar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p:txBody>
      </p:sp>
      <p:cxnSp>
        <p:nvCxnSpPr>
          <p:cNvPr id="23" name="Straight Arrow Connector 22"/>
          <p:cNvCxnSpPr/>
          <p:nvPr/>
        </p:nvCxnSpPr>
        <p:spPr bwMode="auto">
          <a:xfrm>
            <a:off x="5761788" y="2895600"/>
            <a:ext cx="1020012" cy="2"/>
          </a:xfrm>
          <a:prstGeom prst="straightConnector1">
            <a:avLst/>
          </a:prstGeom>
          <a:noFill/>
          <a:ln w="66675" cap="flat" cmpd="sng" algn="ctr">
            <a:solidFill>
              <a:srgbClr val="FF0000"/>
            </a:solidFill>
            <a:prstDash val="solid"/>
            <a:round/>
            <a:headEnd type="none" w="med" len="med"/>
            <a:tailEnd type="triangle"/>
          </a:ln>
          <a:effectLst/>
        </p:spPr>
      </p:cxnSp>
      <p:sp>
        <p:nvSpPr>
          <p:cNvPr id="24" name="Oval 23"/>
          <p:cNvSpPr/>
          <p:nvPr/>
        </p:nvSpPr>
        <p:spPr bwMode="auto">
          <a:xfrm>
            <a:off x="6705600" y="1676400"/>
            <a:ext cx="2362200" cy="2362200"/>
          </a:xfrm>
          <a:prstGeom prst="ellipse">
            <a:avLst/>
          </a:prstGeom>
          <a:noFill/>
          <a:ln w="5397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CA" sz="2400" b="0" i="0" u="none" strike="noStrike" cap="none" normalizeH="0" baseline="0">
              <a:ln>
                <a:noFill/>
              </a:ln>
              <a:solidFill>
                <a:schemeClr val="tx1"/>
              </a:solidFill>
              <a:effectLst/>
              <a:latin typeface="Comic Sans MS" pitchFamily="66" charset="0"/>
            </a:endParaRPr>
          </a:p>
        </p:txBody>
      </p:sp>
      <p:sp>
        <p:nvSpPr>
          <p:cNvPr id="25" name="Rectangle 6"/>
          <p:cNvSpPr>
            <a:spLocks noChangeArrowheads="1"/>
          </p:cNvSpPr>
          <p:nvPr/>
        </p:nvSpPr>
        <p:spPr bwMode="auto">
          <a:xfrm>
            <a:off x="6705600" y="2286000"/>
            <a:ext cx="2514600" cy="1219200"/>
          </a:xfrm>
          <a:prstGeom prst="rect">
            <a:avLst/>
          </a:prstGeom>
          <a:noFill/>
          <a:ln w="9525">
            <a:noFill/>
            <a:miter lim="800000"/>
            <a:headEnd/>
            <a:tailEnd/>
          </a:ln>
        </p:spPr>
        <p:txBody>
          <a:bodyPr anchor="ctr"/>
          <a:lstStyle/>
          <a:p>
            <a:pPr algn="ctr">
              <a:defRPr/>
            </a:pPr>
            <a:r>
              <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Offline analysis of </a:t>
            </a:r>
            <a:r>
              <a:rPr lang="en-US" sz="2800" b="1" dirty="0" err="1">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mem</a:t>
            </a:r>
            <a:r>
              <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 dump</a:t>
            </a:r>
          </a:p>
        </p:txBody>
      </p:sp>
      <p:cxnSp>
        <p:nvCxnSpPr>
          <p:cNvPr id="26" name="Straight Arrow Connector 25"/>
          <p:cNvCxnSpPr/>
          <p:nvPr/>
        </p:nvCxnSpPr>
        <p:spPr bwMode="auto">
          <a:xfrm flipH="1">
            <a:off x="5867400" y="3962400"/>
            <a:ext cx="1447800" cy="1143000"/>
          </a:xfrm>
          <a:prstGeom prst="straightConnector1">
            <a:avLst/>
          </a:prstGeom>
          <a:noFill/>
          <a:ln w="66675" cap="flat" cmpd="sng" algn="ctr">
            <a:solidFill>
              <a:srgbClr val="FF0000"/>
            </a:solidFill>
            <a:prstDash val="solid"/>
            <a:round/>
            <a:headEnd type="none" w="med" len="med"/>
            <a:tailEnd type="triangle"/>
          </a:ln>
          <a:effectLst/>
        </p:spPr>
      </p:cxnSp>
      <p:sp>
        <p:nvSpPr>
          <p:cNvPr id="31" name="Oval 30"/>
          <p:cNvSpPr/>
          <p:nvPr/>
        </p:nvSpPr>
        <p:spPr bwMode="auto">
          <a:xfrm>
            <a:off x="3581400" y="4343400"/>
            <a:ext cx="2362200" cy="2362200"/>
          </a:xfrm>
          <a:prstGeom prst="ellipse">
            <a:avLst/>
          </a:prstGeom>
          <a:noFill/>
          <a:ln w="53975" cap="flat" cmpd="sng" algn="ctr">
            <a:solidFill>
              <a:schemeClr val="accent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CA" sz="2400" b="0" i="0" u="none" strike="noStrike" cap="none" normalizeH="0" baseline="0">
              <a:ln>
                <a:noFill/>
              </a:ln>
              <a:solidFill>
                <a:schemeClr val="tx1"/>
              </a:solidFill>
              <a:effectLst/>
              <a:latin typeface="Comic Sans MS" pitchFamily="66" charset="0"/>
            </a:endParaRPr>
          </a:p>
        </p:txBody>
      </p:sp>
      <p:sp>
        <p:nvSpPr>
          <p:cNvPr id="32" name="Rectangle 6"/>
          <p:cNvSpPr>
            <a:spLocks noChangeArrowheads="1"/>
          </p:cNvSpPr>
          <p:nvPr/>
        </p:nvSpPr>
        <p:spPr bwMode="auto">
          <a:xfrm>
            <a:off x="3505200" y="4953000"/>
            <a:ext cx="2514600" cy="1219200"/>
          </a:xfrm>
          <a:prstGeom prst="rect">
            <a:avLst/>
          </a:prstGeom>
          <a:noFill/>
          <a:ln w="9525">
            <a:noFill/>
            <a:miter lim="800000"/>
            <a:headEnd/>
            <a:tailEnd/>
          </a:ln>
        </p:spPr>
        <p:txBody>
          <a:bodyPr anchor="ctr"/>
          <a:lstStyle/>
          <a:p>
            <a:pPr algn="ctr">
              <a:defRPr/>
            </a:pPr>
            <a:r>
              <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Proceed with Dead Analysis</a:t>
            </a:r>
          </a:p>
        </p:txBody>
      </p:sp>
      <p:sp>
        <p:nvSpPr>
          <p:cNvPr id="33" name="Rectangle 6"/>
          <p:cNvSpPr>
            <a:spLocks noChangeArrowheads="1"/>
          </p:cNvSpPr>
          <p:nvPr/>
        </p:nvSpPr>
        <p:spPr bwMode="auto">
          <a:xfrm>
            <a:off x="76200" y="5105400"/>
            <a:ext cx="3024606" cy="914400"/>
          </a:xfrm>
          <a:prstGeom prst="rect">
            <a:avLst/>
          </a:prstGeom>
          <a:noFill/>
          <a:ln w="9525">
            <a:noFill/>
            <a:miter lim="800000"/>
            <a:headEnd/>
            <a:tailEnd/>
          </a:ln>
        </p:spPr>
        <p:txBody>
          <a:bodyPr anchor="ctr"/>
          <a:lstStyle/>
          <a:p>
            <a:pPr algn="ctr">
              <a:defRPr/>
            </a:pPr>
            <a:r>
              <a:rPr lang="en-US" sz="2800" b="1" kern="0" dirty="0">
                <a:solidFill>
                  <a:srgbClr val="7030A0"/>
                </a:solidFill>
                <a:effectLst>
                  <a:outerShdw blurRad="38100" dist="38100" dir="2700000" algn="tl">
                    <a:srgbClr val="000000">
                      <a:alpha val="43137"/>
                    </a:srgbClr>
                  </a:outerShdw>
                </a:effectLst>
                <a:latin typeface="Times New Roman" pitchFamily="18" charset="0"/>
                <a:cs typeface="Times New Roman" pitchFamily="18" charset="0"/>
              </a:rPr>
              <a:t>Volatile Data Forensics Process</a:t>
            </a:r>
            <a:endParaRPr lang="en-US" sz="2800" b="1" dirty="0">
              <a:solidFill>
                <a:srgbClr val="7030A0"/>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1972385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147050" y="6324600"/>
            <a:ext cx="768350" cy="457200"/>
          </a:xfrm>
        </p:spPr>
        <p:txBody>
          <a:bodyPr/>
          <a:lstStyle/>
          <a:p>
            <a:pPr>
              <a:defRPr/>
            </a:pPr>
            <a:fld id="{FCC5876B-A3BC-48BF-9710-C9C11EEB7A36}" type="slidenum">
              <a:rPr lang="zh-CN" altLang="en-US" smtClean="0"/>
              <a:pPr>
                <a:defRPr/>
              </a:pPr>
              <a:t>52</a:t>
            </a:fld>
            <a:endParaRPr lang="en-US" altLang="zh-CN"/>
          </a:p>
        </p:txBody>
      </p:sp>
      <p:sp>
        <p:nvSpPr>
          <p:cNvPr id="7" name="Oval 6"/>
          <p:cNvSpPr/>
          <p:nvPr/>
        </p:nvSpPr>
        <p:spPr bwMode="auto">
          <a:xfrm>
            <a:off x="304800" y="2514597"/>
            <a:ext cx="2362200" cy="2362200"/>
          </a:xfrm>
          <a:prstGeom prst="ellipse">
            <a:avLst/>
          </a:prstGeom>
          <a:noFill/>
          <a:ln w="5397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CA" sz="2400" b="0" i="0" u="none" strike="noStrike" cap="none" normalizeH="0" baseline="0">
              <a:ln>
                <a:noFill/>
              </a:ln>
              <a:solidFill>
                <a:schemeClr val="tx1"/>
              </a:solidFill>
              <a:effectLst/>
              <a:latin typeface="Comic Sans MS" pitchFamily="66" charset="0"/>
            </a:endParaRPr>
          </a:p>
        </p:txBody>
      </p:sp>
      <p:sp>
        <p:nvSpPr>
          <p:cNvPr id="8" name="Rectangle 6"/>
          <p:cNvSpPr>
            <a:spLocks noChangeArrowheads="1"/>
          </p:cNvSpPr>
          <p:nvPr/>
        </p:nvSpPr>
        <p:spPr bwMode="auto">
          <a:xfrm>
            <a:off x="5486399" y="5257797"/>
            <a:ext cx="3048001" cy="914400"/>
          </a:xfrm>
          <a:prstGeom prst="rect">
            <a:avLst/>
          </a:prstGeom>
          <a:noFill/>
          <a:ln w="9525">
            <a:noFill/>
            <a:miter lim="800000"/>
            <a:headEnd/>
            <a:tailEnd/>
          </a:ln>
        </p:spPr>
        <p:txBody>
          <a:bodyPr anchor="ctr"/>
          <a:lstStyle/>
          <a:p>
            <a:pPr algn="ctr">
              <a:defRPr/>
            </a:pPr>
            <a:r>
              <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Memory parse</a:t>
            </a:r>
          </a:p>
        </p:txBody>
      </p:sp>
      <p:cxnSp>
        <p:nvCxnSpPr>
          <p:cNvPr id="28" name="Straight Arrow Connector 27"/>
          <p:cNvCxnSpPr>
            <a:stCxn id="7" idx="6"/>
            <a:endCxn id="43" idx="2"/>
          </p:cNvCxnSpPr>
          <p:nvPr/>
        </p:nvCxnSpPr>
        <p:spPr bwMode="auto">
          <a:xfrm>
            <a:off x="2667000" y="3695697"/>
            <a:ext cx="1219200" cy="0"/>
          </a:xfrm>
          <a:prstGeom prst="straightConnector1">
            <a:avLst/>
          </a:prstGeom>
          <a:noFill/>
          <a:ln w="66675" cap="flat" cmpd="sng" algn="ctr">
            <a:solidFill>
              <a:srgbClr val="FF0000"/>
            </a:solidFill>
            <a:prstDash val="solid"/>
            <a:round/>
            <a:headEnd type="none" w="med" len="med"/>
            <a:tailEnd type="triangle"/>
          </a:ln>
          <a:effectLst/>
        </p:spPr>
      </p:cxnSp>
      <p:sp>
        <p:nvSpPr>
          <p:cNvPr id="40" name="Rectangle 6"/>
          <p:cNvSpPr>
            <a:spLocks noChangeArrowheads="1"/>
          </p:cNvSpPr>
          <p:nvPr/>
        </p:nvSpPr>
        <p:spPr bwMode="auto">
          <a:xfrm>
            <a:off x="6858000" y="3505200"/>
            <a:ext cx="2286000" cy="685800"/>
          </a:xfrm>
          <a:prstGeom prst="rect">
            <a:avLst/>
          </a:prstGeom>
          <a:noFill/>
          <a:ln w="9525">
            <a:noFill/>
            <a:miter lim="800000"/>
            <a:headEnd/>
            <a:tailEnd/>
          </a:ln>
        </p:spPr>
        <p:txBody>
          <a:bodyPr anchor="ctr"/>
          <a:lstStyle/>
          <a:p>
            <a:pPr algn="ctr">
              <a:defRPr/>
            </a:pPr>
            <a:r>
              <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View data</a:t>
            </a:r>
          </a:p>
        </p:txBody>
      </p:sp>
      <p:sp>
        <p:nvSpPr>
          <p:cNvPr id="29" name="Rectangle 2"/>
          <p:cNvSpPr txBox="1">
            <a:spLocks noChangeArrowheads="1"/>
          </p:cNvSpPr>
          <p:nvPr/>
        </p:nvSpPr>
        <p:spPr>
          <a:xfrm>
            <a:off x="304800" y="646401"/>
            <a:ext cx="8064501" cy="1029996"/>
          </a:xfrm>
          <a:prstGeom prst="rect">
            <a:avLst/>
          </a:prstGeom>
        </p:spPr>
        <p:txBody>
          <a:bodyPr/>
          <a:lstStyle/>
          <a:p>
            <a:pPr marL="0" marR="0" lvl="0" indent="0" algn="ctr" defTabSz="914400" rtl="0" eaLnBrk="1" fontAlgn="base" latinLnBrk="0" hangingPunct="0">
              <a:lnSpc>
                <a:spcPct val="100000"/>
              </a:lnSpc>
              <a:spcBef>
                <a:spcPct val="0"/>
              </a:spcBef>
              <a:spcAft>
                <a:spcPct val="0"/>
              </a:spcAft>
              <a:buClrTx/>
              <a:buSzTx/>
              <a:buFontTx/>
              <a:buNone/>
              <a:tabLst/>
              <a:defRPr/>
            </a:pPr>
            <a:r>
              <a:rPr kumimoji="0" lang="en-US" sz="3200" b="1" i="0" strike="noStrike" kern="0" cap="none" spc="0" normalizeH="0" baseline="0" noProof="0" dirty="0">
                <a:ln>
                  <a:noFill/>
                </a:ln>
                <a:solidFill>
                  <a:schemeClr val="accent2"/>
                </a:solidFill>
                <a:effectLst/>
                <a:uLnTx/>
                <a:uFillTx/>
                <a:latin typeface="Times New Roman" pitchFamily="18" charset="0"/>
                <a:ea typeface="+mj-ea"/>
                <a:cs typeface="Times New Roman" pitchFamily="18" charset="0"/>
              </a:rPr>
              <a:t>Volatile Data Acquisition and Analysis (cont’d)</a:t>
            </a:r>
          </a:p>
        </p:txBody>
      </p:sp>
      <p:pic>
        <p:nvPicPr>
          <p:cNvPr id="30" name="Picture 2" descr="http://ralphlosey.files.wordpress.com/2007/06/ram.jpg"/>
          <p:cNvPicPr>
            <a:picLocks noChangeAspect="1" noChangeArrowheads="1"/>
          </p:cNvPicPr>
          <p:nvPr/>
        </p:nvPicPr>
        <p:blipFill>
          <a:blip r:embed="rId3" cstate="print"/>
          <a:srcRect/>
          <a:stretch>
            <a:fillRect/>
          </a:stretch>
        </p:blipFill>
        <p:spPr bwMode="auto">
          <a:xfrm>
            <a:off x="622299" y="3003380"/>
            <a:ext cx="1786689" cy="1340017"/>
          </a:xfrm>
          <a:prstGeom prst="rect">
            <a:avLst/>
          </a:prstGeom>
          <a:noFill/>
        </p:spPr>
      </p:pic>
      <p:sp>
        <p:nvSpPr>
          <p:cNvPr id="34" name="Rectangle 6"/>
          <p:cNvSpPr>
            <a:spLocks noChangeArrowheads="1"/>
          </p:cNvSpPr>
          <p:nvPr/>
        </p:nvSpPr>
        <p:spPr bwMode="auto">
          <a:xfrm>
            <a:off x="4876799" y="1219197"/>
            <a:ext cx="3886201" cy="914400"/>
          </a:xfrm>
          <a:prstGeom prst="rect">
            <a:avLst/>
          </a:prstGeom>
          <a:noFill/>
          <a:ln w="9525">
            <a:noFill/>
            <a:miter lim="800000"/>
            <a:headEnd/>
            <a:tailEnd/>
          </a:ln>
        </p:spPr>
        <p:txBody>
          <a:bodyPr anchor="ctr"/>
          <a:lstStyle/>
          <a:p>
            <a:pPr algn="ctr">
              <a:defRPr/>
            </a:pPr>
            <a:r>
              <a:rPr lang="en-US" sz="2800" b="1" dirty="0">
                <a:solidFill>
                  <a:schemeClr val="tx2"/>
                </a:solidFill>
                <a:latin typeface="Times New Roman" pitchFamily="18" charset="0"/>
                <a:cs typeface="Times New Roman" pitchFamily="18" charset="0"/>
              </a:rPr>
              <a:t>Keyword Searching</a:t>
            </a:r>
          </a:p>
        </p:txBody>
      </p:sp>
      <p:cxnSp>
        <p:nvCxnSpPr>
          <p:cNvPr id="36" name="Straight Arrow Connector 35"/>
          <p:cNvCxnSpPr/>
          <p:nvPr/>
        </p:nvCxnSpPr>
        <p:spPr bwMode="auto">
          <a:xfrm flipH="1">
            <a:off x="5486399" y="1981199"/>
            <a:ext cx="381004" cy="641181"/>
          </a:xfrm>
          <a:prstGeom prst="straightConnector1">
            <a:avLst/>
          </a:prstGeom>
          <a:noFill/>
          <a:ln w="66675" cap="flat" cmpd="sng" algn="ctr">
            <a:solidFill>
              <a:srgbClr val="FF0000"/>
            </a:solidFill>
            <a:prstDash val="solid"/>
            <a:round/>
            <a:headEnd type="none" w="med" len="med"/>
            <a:tailEnd type="triangle"/>
          </a:ln>
          <a:effectLst/>
        </p:spPr>
      </p:cxnSp>
      <p:cxnSp>
        <p:nvCxnSpPr>
          <p:cNvPr id="39" name="Straight Arrow Connector 38"/>
          <p:cNvCxnSpPr/>
          <p:nvPr/>
        </p:nvCxnSpPr>
        <p:spPr bwMode="auto">
          <a:xfrm rot="10800000">
            <a:off x="6248398" y="3886200"/>
            <a:ext cx="914402" cy="3"/>
          </a:xfrm>
          <a:prstGeom prst="straightConnector1">
            <a:avLst/>
          </a:prstGeom>
          <a:noFill/>
          <a:ln w="66675" cap="flat" cmpd="sng" algn="ctr">
            <a:solidFill>
              <a:srgbClr val="FF0000"/>
            </a:solidFill>
            <a:prstDash val="solid"/>
            <a:round/>
            <a:headEnd type="none" w="med" len="med"/>
            <a:tailEnd type="triangle"/>
          </a:ln>
          <a:effectLst/>
        </p:spPr>
      </p:cxnSp>
      <p:sp>
        <p:nvSpPr>
          <p:cNvPr id="43" name="Oval 42"/>
          <p:cNvSpPr/>
          <p:nvPr/>
        </p:nvSpPr>
        <p:spPr bwMode="auto">
          <a:xfrm>
            <a:off x="3886200" y="2514597"/>
            <a:ext cx="2362200" cy="2362200"/>
          </a:xfrm>
          <a:prstGeom prst="ellipse">
            <a:avLst/>
          </a:prstGeom>
          <a:noFill/>
          <a:ln w="5397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CA" sz="2400" b="0" i="0" u="none" strike="noStrike" cap="none" normalizeH="0" baseline="0">
              <a:ln>
                <a:noFill/>
              </a:ln>
              <a:solidFill>
                <a:schemeClr val="tx1"/>
              </a:solidFill>
              <a:effectLst/>
              <a:latin typeface="Comic Sans MS" pitchFamily="66" charset="0"/>
            </a:endParaRPr>
          </a:p>
        </p:txBody>
      </p:sp>
      <p:cxnSp>
        <p:nvCxnSpPr>
          <p:cNvPr id="46" name="Straight Arrow Connector 45"/>
          <p:cNvCxnSpPr/>
          <p:nvPr/>
        </p:nvCxnSpPr>
        <p:spPr bwMode="auto">
          <a:xfrm flipH="1" flipV="1">
            <a:off x="5600701" y="4876793"/>
            <a:ext cx="533402" cy="609603"/>
          </a:xfrm>
          <a:prstGeom prst="straightConnector1">
            <a:avLst/>
          </a:prstGeom>
          <a:noFill/>
          <a:ln w="66675" cap="flat" cmpd="sng" algn="ctr">
            <a:solidFill>
              <a:srgbClr val="FF0000"/>
            </a:solidFill>
            <a:prstDash val="solid"/>
            <a:round/>
            <a:headEnd type="none" w="med" len="med"/>
            <a:tailEnd type="triangle"/>
          </a:ln>
          <a:effectLst/>
        </p:spPr>
      </p:cxnSp>
      <p:sp>
        <p:nvSpPr>
          <p:cNvPr id="48" name="Rectangle 6"/>
          <p:cNvSpPr>
            <a:spLocks noChangeArrowheads="1"/>
          </p:cNvSpPr>
          <p:nvPr/>
        </p:nvSpPr>
        <p:spPr bwMode="auto">
          <a:xfrm>
            <a:off x="3886200" y="3124197"/>
            <a:ext cx="2514600" cy="1219200"/>
          </a:xfrm>
          <a:prstGeom prst="rect">
            <a:avLst/>
          </a:prstGeom>
          <a:noFill/>
          <a:ln w="9525">
            <a:noFill/>
            <a:miter lim="800000"/>
            <a:headEnd/>
            <a:tailEnd/>
          </a:ln>
        </p:spPr>
        <p:txBody>
          <a:bodyPr anchor="ctr"/>
          <a:lstStyle/>
          <a:p>
            <a:pPr algn="ctr">
              <a:defRPr/>
            </a:pPr>
            <a:r>
              <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physical memory image</a:t>
            </a:r>
          </a:p>
        </p:txBody>
      </p:sp>
      <p:sp>
        <p:nvSpPr>
          <p:cNvPr id="49" name="Rectangle 6"/>
          <p:cNvSpPr>
            <a:spLocks noChangeArrowheads="1"/>
          </p:cNvSpPr>
          <p:nvPr/>
        </p:nvSpPr>
        <p:spPr bwMode="auto">
          <a:xfrm>
            <a:off x="2133600" y="2362197"/>
            <a:ext cx="2438401" cy="914400"/>
          </a:xfrm>
          <a:prstGeom prst="rect">
            <a:avLst/>
          </a:prstGeom>
          <a:noFill/>
          <a:ln w="9525">
            <a:noFill/>
            <a:miter lim="800000"/>
            <a:headEnd/>
            <a:tailEnd/>
          </a:ln>
        </p:spPr>
        <p:txBody>
          <a:bodyPr anchor="ctr"/>
          <a:lstStyle/>
          <a:p>
            <a:pPr algn="ctr">
              <a:defRPr/>
            </a:pPr>
            <a:r>
              <a:rPr lang="en-US" sz="2800" b="1" kern="0" dirty="0">
                <a:solidFill>
                  <a:schemeClr val="accent2"/>
                </a:solidFill>
                <a:latin typeface="Times New Roman" pitchFamily="18" charset="0"/>
                <a:cs typeface="Times New Roman" pitchFamily="18" charset="0"/>
              </a:rPr>
              <a:t>Acquisition</a:t>
            </a:r>
            <a:endPar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6" name="Rectangle 6"/>
          <p:cNvSpPr>
            <a:spLocks noChangeArrowheads="1"/>
          </p:cNvSpPr>
          <p:nvPr/>
        </p:nvSpPr>
        <p:spPr bwMode="auto">
          <a:xfrm>
            <a:off x="3181347" y="6096000"/>
            <a:ext cx="3048001" cy="685800"/>
          </a:xfrm>
          <a:prstGeom prst="rect">
            <a:avLst/>
          </a:prstGeom>
          <a:noFill/>
          <a:ln w="9525">
            <a:noFill/>
            <a:miter lim="800000"/>
            <a:headEnd/>
            <a:tailEnd/>
          </a:ln>
        </p:spPr>
        <p:txBody>
          <a:bodyPr anchor="ctr"/>
          <a:lstStyle/>
          <a:p>
            <a:pPr algn="ctr">
              <a:defRPr/>
            </a:pPr>
            <a:r>
              <a:rPr lang="en-US" sz="28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Live file carving</a:t>
            </a:r>
          </a:p>
        </p:txBody>
      </p:sp>
      <p:cxnSp>
        <p:nvCxnSpPr>
          <p:cNvPr id="17" name="Straight Arrow Connector 16"/>
          <p:cNvCxnSpPr/>
          <p:nvPr/>
        </p:nvCxnSpPr>
        <p:spPr bwMode="auto">
          <a:xfrm flipV="1">
            <a:off x="4571207" y="4876794"/>
            <a:ext cx="305592" cy="1296197"/>
          </a:xfrm>
          <a:prstGeom prst="straightConnector1">
            <a:avLst/>
          </a:prstGeom>
          <a:noFill/>
          <a:ln w="66675" cap="flat" cmpd="sng" algn="ctr">
            <a:solidFill>
              <a:srgbClr val="FF0000"/>
            </a:solidFill>
            <a:prstDash val="solid"/>
            <a:round/>
            <a:headEnd type="none" w="med" len="med"/>
            <a:tailEnd type="triangle"/>
          </a:ln>
          <a:effectLst/>
        </p:spPr>
      </p:cxnSp>
      <p:cxnSp>
        <p:nvCxnSpPr>
          <p:cNvPr id="18" name="Straight Arrow Connector 17"/>
          <p:cNvCxnSpPr/>
          <p:nvPr/>
        </p:nvCxnSpPr>
        <p:spPr bwMode="auto">
          <a:xfrm flipH="1">
            <a:off x="5867402" y="2514597"/>
            <a:ext cx="838196" cy="434889"/>
          </a:xfrm>
          <a:prstGeom prst="straightConnector1">
            <a:avLst/>
          </a:prstGeom>
          <a:noFill/>
          <a:ln w="66675" cap="flat" cmpd="sng" algn="ctr">
            <a:solidFill>
              <a:srgbClr val="FF0000"/>
            </a:solidFill>
            <a:prstDash val="solid"/>
            <a:round/>
            <a:headEnd type="none" w="med" len="med"/>
            <a:tailEnd type="triangle"/>
          </a:ln>
          <a:effectLst/>
        </p:spPr>
      </p:cxnSp>
      <p:sp>
        <p:nvSpPr>
          <p:cNvPr id="22" name="Rectangle 6"/>
          <p:cNvSpPr>
            <a:spLocks noChangeArrowheads="1"/>
          </p:cNvSpPr>
          <p:nvPr/>
        </p:nvSpPr>
        <p:spPr bwMode="auto">
          <a:xfrm>
            <a:off x="6400800" y="2155242"/>
            <a:ext cx="2286000" cy="685800"/>
          </a:xfrm>
          <a:prstGeom prst="rect">
            <a:avLst/>
          </a:prstGeom>
          <a:noFill/>
          <a:ln w="9525">
            <a:noFill/>
            <a:miter lim="800000"/>
            <a:headEnd/>
            <a:tailEnd/>
          </a:ln>
        </p:spPr>
        <p:txBody>
          <a:bodyPr anchor="ctr"/>
          <a:lstStyle/>
          <a:p>
            <a:pPr algn="ctr">
              <a:defRPr/>
            </a:pPr>
            <a:r>
              <a:rPr lang="en-US" b="1" dirty="0">
                <a:latin typeface="Times New Roman" panose="02020603050405020304" pitchFamily="18" charset="0"/>
                <a:cs typeface="Times New Roman" panose="02020603050405020304" pitchFamily="18" charset="0"/>
              </a:rPr>
              <a:t>File Signature Search</a:t>
            </a:r>
            <a:endParaRPr lang="en-US"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itchFamily="18" charset="0"/>
            </a:endParaRP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752851"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pPr>
                <a:defRPr/>
              </a:pPr>
              <a:t>53</a:t>
            </a:fld>
            <a:endParaRPr lang="en-US" altLang="zh-CN"/>
          </a:p>
        </p:txBody>
      </p:sp>
      <p:sp>
        <p:nvSpPr>
          <p:cNvPr id="3" name="Rectangle 2"/>
          <p:cNvSpPr txBox="1">
            <a:spLocks noChangeArrowheads="1"/>
          </p:cNvSpPr>
          <p:nvPr/>
        </p:nvSpPr>
        <p:spPr>
          <a:xfrm>
            <a:off x="619200" y="76200"/>
            <a:ext cx="7806240" cy="688392"/>
          </a:xfrm>
          <a:prstGeom prst="rect">
            <a:avLst/>
          </a:prstGeom>
        </p:spPr>
        <p:txBody>
          <a:bodyPr/>
          <a:lstStyle/>
          <a:p>
            <a:pPr lvl="0" algn="ctr" eaLnBrk="1">
              <a:spcBef>
                <a:spcPct val="0"/>
              </a:spcBef>
              <a:buClrTx/>
              <a:buSzTx/>
            </a:pPr>
            <a:r>
              <a:rPr lang="en-US" sz="3200" b="1" kern="0" dirty="0">
                <a:solidFill>
                  <a:schemeClr val="accent2"/>
                </a:solidFill>
                <a:latin typeface="Times New Roman" pitchFamily="18" charset="0"/>
                <a:ea typeface="+mj-ea"/>
                <a:cs typeface="Times New Roman" pitchFamily="18" charset="0"/>
              </a:rPr>
              <a:t>Volatile Data Acquisition Methods</a:t>
            </a:r>
            <a:endParaRPr kumimoji="0" lang="en-US" sz="3200" b="1" i="0" strike="noStrike" kern="0" cap="none" spc="0" normalizeH="0" baseline="0" noProof="0" dirty="0">
              <a:ln>
                <a:noFill/>
              </a:ln>
              <a:solidFill>
                <a:schemeClr val="accent2"/>
              </a:solidFill>
              <a:effectLst/>
              <a:uLnTx/>
              <a:uFillTx/>
              <a:latin typeface="Times New Roman" pitchFamily="18" charset="0"/>
              <a:ea typeface="+mj-ea"/>
              <a:cs typeface="Times New Roman" pitchFamily="18" charset="0"/>
            </a:endParaRPr>
          </a:p>
        </p:txBody>
      </p:sp>
      <p:sp>
        <p:nvSpPr>
          <p:cNvPr id="4" name="Rectangle 3"/>
          <p:cNvSpPr txBox="1">
            <a:spLocks noChangeArrowheads="1"/>
          </p:cNvSpPr>
          <p:nvPr/>
        </p:nvSpPr>
        <p:spPr>
          <a:xfrm>
            <a:off x="331320" y="762000"/>
            <a:ext cx="8382000" cy="5638800"/>
          </a:xfrm>
          <a:prstGeom prst="rect">
            <a:avLst/>
          </a:prstGeom>
        </p:spPr>
        <p:txBody>
          <a:bodyPr/>
          <a:lstStyle/>
          <a:p>
            <a:pPr lvl="0" eaLnBrk="1">
              <a:lnSpc>
                <a:spcPct val="80000"/>
              </a:lnSpc>
              <a:spcAft>
                <a:spcPts val="600"/>
              </a:spcAft>
              <a:buFont typeface="Wingdings" pitchFamily="2" charset="2"/>
              <a:buChar char="q"/>
            </a:pPr>
            <a:r>
              <a:rPr lang="en-US" sz="2500" kern="0" dirty="0">
                <a:latin typeface="Times New Roman" pitchFamily="18" charset="0"/>
                <a:cs typeface="Times New Roman" pitchFamily="18" charset="0"/>
              </a:rPr>
              <a:t> </a:t>
            </a:r>
            <a:r>
              <a:rPr lang="en-US" sz="2800" kern="0" dirty="0">
                <a:latin typeface="Times New Roman" pitchFamily="18" charset="0"/>
                <a:cs typeface="Times New Roman" pitchFamily="18" charset="0"/>
              </a:rPr>
              <a:t>Volatile Data Acquisition  can be</a:t>
            </a:r>
          </a:p>
          <a:p>
            <a:pPr lvl="1" eaLnBrk="1">
              <a:lnSpc>
                <a:spcPct val="80000"/>
              </a:lnSpc>
              <a:buFont typeface="Wingdings" pitchFamily="2" charset="2"/>
              <a:buChar char="Ø"/>
            </a:pPr>
            <a:r>
              <a:rPr lang="en-US" sz="2500" b="1" kern="0" dirty="0">
                <a:effectLst>
                  <a:outerShdw blurRad="38100" dist="38100" dir="2700000" algn="tl">
                    <a:srgbClr val="000000">
                      <a:alpha val="43137"/>
                    </a:srgbClr>
                  </a:outerShdw>
                </a:effectLst>
                <a:latin typeface="Times New Roman" pitchFamily="18" charset="0"/>
                <a:cs typeface="Times New Roman" pitchFamily="18" charset="0"/>
              </a:rPr>
              <a:t>Hardware-based</a:t>
            </a:r>
            <a:r>
              <a:rPr lang="en-US" sz="2500" kern="0" dirty="0">
                <a:latin typeface="Times New Roman" pitchFamily="18" charset="0"/>
                <a:cs typeface="Times New Roman" pitchFamily="18" charset="0"/>
              </a:rPr>
              <a:t>: Access memory directly to copy contents of physical memory,</a:t>
            </a:r>
          </a:p>
          <a:p>
            <a:pPr marL="1257300" lvl="2" indent="-342900" eaLnBrk="1">
              <a:lnSpc>
                <a:spcPct val="80000"/>
              </a:lnSpc>
              <a:buFont typeface="Wingdings" panose="05000000000000000000" pitchFamily="2" charset="2"/>
              <a:buChar char="v"/>
            </a:pPr>
            <a:r>
              <a:rPr lang="en-US" kern="0" dirty="0">
                <a:latin typeface="Times New Roman" pitchFamily="18" charset="0"/>
                <a:cs typeface="Times New Roman" pitchFamily="18" charset="0"/>
              </a:rPr>
              <a:t>Custom hardware devices</a:t>
            </a:r>
          </a:p>
          <a:p>
            <a:pPr lvl="2" eaLnBrk="1">
              <a:lnSpc>
                <a:spcPct val="80000"/>
              </a:lnSpc>
              <a:buFont typeface="Wingdings" pitchFamily="2" charset="2"/>
              <a:buChar char="v"/>
            </a:pPr>
            <a:r>
              <a:rPr lang="en-US" kern="0" dirty="0">
                <a:latin typeface="Times New Roman" pitchFamily="18" charset="0"/>
                <a:cs typeface="Times New Roman" pitchFamily="18" charset="0"/>
              </a:rPr>
              <a:t>DMA (Direct Memory Access)</a:t>
            </a:r>
          </a:p>
          <a:p>
            <a:pPr lvl="2" eaLnBrk="1">
              <a:lnSpc>
                <a:spcPct val="80000"/>
              </a:lnSpc>
              <a:buFont typeface="Wingdings" pitchFamily="2" charset="2"/>
              <a:buChar char="v"/>
            </a:pPr>
            <a:r>
              <a:rPr lang="en-US" kern="0" dirty="0">
                <a:latin typeface="Times New Roman" pitchFamily="18" charset="0"/>
                <a:cs typeface="Times New Roman" pitchFamily="18" charset="0"/>
              </a:rPr>
              <a:t>IEEE 1394 Firewire connection</a:t>
            </a:r>
          </a:p>
          <a:p>
            <a:pPr marL="1714500" lvl="3" indent="-342900" eaLnBrk="1">
              <a:lnSpc>
                <a:spcPct val="80000"/>
              </a:lnSpc>
              <a:buFont typeface="Wingdings" panose="05000000000000000000" pitchFamily="2" charset="2"/>
              <a:buChar char="Ø"/>
            </a:pPr>
            <a:r>
              <a:rPr lang="en-US" kern="0" dirty="0">
                <a:latin typeface="Times New Roman" pitchFamily="18" charset="0"/>
                <a:cs typeface="Times New Roman" pitchFamily="18" charset="0"/>
              </a:rPr>
              <a:t>allows for a direct access to the system RAM of a target machine</a:t>
            </a:r>
          </a:p>
          <a:p>
            <a:pPr lvl="1" eaLnBrk="1">
              <a:lnSpc>
                <a:spcPct val="80000"/>
              </a:lnSpc>
              <a:buFont typeface="Wingdings" pitchFamily="2" charset="2"/>
              <a:buChar char="Ø"/>
            </a:pPr>
            <a:r>
              <a:rPr lang="en-US" sz="2500" b="1" kern="0" dirty="0">
                <a:effectLst>
                  <a:outerShdw blurRad="38100" dist="38100" dir="2700000" algn="tl">
                    <a:srgbClr val="000000">
                      <a:alpha val="43137"/>
                    </a:srgbClr>
                  </a:outerShdw>
                </a:effectLst>
                <a:latin typeface="Times New Roman" pitchFamily="18" charset="0"/>
                <a:cs typeface="Times New Roman" pitchFamily="18" charset="0"/>
              </a:rPr>
              <a:t>Software-based</a:t>
            </a:r>
            <a:r>
              <a:rPr lang="en-US" sz="2500" kern="0" dirty="0">
                <a:latin typeface="Times New Roman" pitchFamily="18" charset="0"/>
                <a:cs typeface="Times New Roman" pitchFamily="18" charset="0"/>
              </a:rPr>
              <a:t>, such as </a:t>
            </a:r>
            <a:r>
              <a:rPr lang="en-US" sz="2500" b="1" kern="0" dirty="0" err="1">
                <a:latin typeface="Times New Roman" pitchFamily="18" charset="0"/>
                <a:cs typeface="Times New Roman" pitchFamily="18" charset="0"/>
              </a:rPr>
              <a:t>Windd</a:t>
            </a:r>
            <a:r>
              <a:rPr lang="en-US" sz="2500" kern="0" dirty="0">
                <a:latin typeface="Times New Roman" pitchFamily="18" charset="0"/>
                <a:cs typeface="Times New Roman" pitchFamily="18" charset="0"/>
              </a:rPr>
              <a:t> for windows or </a:t>
            </a:r>
            <a:r>
              <a:rPr lang="en-US" sz="2500" b="1" kern="0" dirty="0">
                <a:latin typeface="Times New Roman" pitchFamily="18" charset="0"/>
                <a:cs typeface="Times New Roman" pitchFamily="18" charset="0"/>
              </a:rPr>
              <a:t>dd</a:t>
            </a:r>
            <a:r>
              <a:rPr lang="en-US" sz="2500" kern="0" dirty="0">
                <a:latin typeface="Times New Roman" pitchFamily="18" charset="0"/>
                <a:cs typeface="Times New Roman" pitchFamily="18" charset="0"/>
              </a:rPr>
              <a:t> for Linux</a:t>
            </a:r>
          </a:p>
          <a:p>
            <a:pPr lvl="2" eaLnBrk="1">
              <a:lnSpc>
                <a:spcPct val="80000"/>
              </a:lnSpc>
              <a:buFont typeface="Wingdings" pitchFamily="2" charset="2"/>
              <a:buChar char="v"/>
            </a:pPr>
            <a:r>
              <a:rPr lang="en-US" sz="2500" kern="0" dirty="0">
                <a:latin typeface="Times New Roman" pitchFamily="18" charset="0"/>
                <a:cs typeface="Times New Roman" pitchFamily="18" charset="0"/>
              </a:rPr>
              <a:t>Trusted toolkit</a:t>
            </a:r>
          </a:p>
          <a:p>
            <a:pPr lvl="2" eaLnBrk="1">
              <a:lnSpc>
                <a:spcPct val="80000"/>
              </a:lnSpc>
              <a:buFont typeface="Wingdings" pitchFamily="2" charset="2"/>
              <a:buChar char="v"/>
            </a:pPr>
            <a:r>
              <a:rPr lang="en-US" sz="2500" kern="0" dirty="0">
                <a:latin typeface="Times New Roman" pitchFamily="18" charset="0"/>
                <a:cs typeface="Times New Roman" pitchFamily="18" charset="0"/>
              </a:rPr>
              <a:t>Will alter memory</a:t>
            </a:r>
          </a:p>
          <a:p>
            <a:pPr lvl="2" eaLnBrk="1">
              <a:lnSpc>
                <a:spcPct val="80000"/>
              </a:lnSpc>
              <a:buFont typeface="Wingdings" pitchFamily="2" charset="2"/>
              <a:buChar char="v"/>
            </a:pPr>
            <a:r>
              <a:rPr lang="en-US" sz="2500" kern="0" dirty="0">
                <a:latin typeface="Times New Roman" pitchFamily="18" charset="0"/>
                <a:cs typeface="Times New Roman" pitchFamily="18" charset="0"/>
              </a:rPr>
              <a:t>May overwrite evidence</a:t>
            </a:r>
          </a:p>
          <a:p>
            <a:pPr lvl="0" eaLnBrk="1">
              <a:lnSpc>
                <a:spcPct val="80000"/>
              </a:lnSpc>
            </a:pPr>
            <a:endParaRPr kumimoji="0" lang="en-US" sz="2500" b="0" i="0" u="none" strike="noStrike" kern="0" cap="none" spc="0" normalizeH="0" baseline="0" noProof="0" dirty="0">
              <a:ln>
                <a:noFill/>
              </a:ln>
              <a:solidFill>
                <a:schemeClr val="tx1"/>
              </a:solidFill>
              <a:effectLst/>
              <a:uLnTx/>
              <a:uFillTx/>
              <a:latin typeface="Times New Roman" pitchFamily="18" charset="0"/>
              <a:cs typeface="Times New Roman" pitchFamily="18" charset="0"/>
            </a:endParaRPr>
          </a:p>
          <a:p>
            <a:pPr lvl="1" eaLnBrk="1">
              <a:lnSpc>
                <a:spcPct val="80000"/>
              </a:lnSpc>
              <a:buFont typeface="Wingdings" pitchFamily="2" charset="2"/>
              <a:buChar char="Ø"/>
            </a:pPr>
            <a:r>
              <a:rPr lang="en-US" sz="2800" dirty="0">
                <a:latin typeface="Times New Roman" pitchFamily="18" charset="0"/>
                <a:cs typeface="Times New Roman" pitchFamily="18" charset="0"/>
              </a:rPr>
              <a:t>Both can be cheated.</a:t>
            </a:r>
            <a:endParaRPr kumimoji="0" lang="en-US" sz="2500" b="0" i="0" u="none" strike="noStrike" kern="0" cap="none" spc="0" normalizeH="0" baseline="0" noProof="0" dirty="0">
              <a:ln>
                <a:noFill/>
              </a:ln>
              <a:solidFill>
                <a:schemeClr val="tx1"/>
              </a:solidFill>
              <a:effectLst/>
              <a:uLnTx/>
              <a:uFillTx/>
              <a:latin typeface="Times New Roman" pitchFamily="18" charset="0"/>
              <a:cs typeface="Times New Roman" pitchFamily="18" charset="0"/>
            </a:endParaRPr>
          </a:p>
        </p:txBody>
      </p:sp>
      <p:pic>
        <p:nvPicPr>
          <p:cNvPr id="5" name="Picture 4">
            <a:extLst>
              <a:ext uri="{FF2B5EF4-FFF2-40B4-BE49-F238E27FC236}">
                <a16:creationId xmlns:a16="http://schemas.microsoft.com/office/drawing/2014/main" id="{CC3A5AF5-FDAB-43EF-BD02-907E10779C24}"/>
              </a:ext>
            </a:extLst>
          </p:cNvPr>
          <p:cNvPicPr>
            <a:picLocks noChangeAspect="1"/>
          </p:cNvPicPr>
          <p:nvPr/>
        </p:nvPicPr>
        <p:blipFill>
          <a:blip r:embed="rId3"/>
          <a:stretch>
            <a:fillRect/>
          </a:stretch>
        </p:blipFill>
        <p:spPr>
          <a:xfrm>
            <a:off x="6400800" y="1676400"/>
            <a:ext cx="2590800" cy="1186610"/>
          </a:xfrm>
          <a:prstGeom prst="rect">
            <a:avLst/>
          </a:prstGeom>
        </p:spPr>
      </p:pic>
      <p:sp>
        <p:nvSpPr>
          <p:cNvPr id="7" name="Rectangle 6">
            <a:extLst>
              <a:ext uri="{FF2B5EF4-FFF2-40B4-BE49-F238E27FC236}">
                <a16:creationId xmlns:a16="http://schemas.microsoft.com/office/drawing/2014/main" id="{93CE41FE-58A2-4DED-8A04-010F5288CA1E}"/>
              </a:ext>
            </a:extLst>
          </p:cNvPr>
          <p:cNvSpPr>
            <a:spLocks noChangeArrowheads="1"/>
          </p:cNvSpPr>
          <p:nvPr/>
        </p:nvSpPr>
        <p:spPr bwMode="auto">
          <a:xfrm>
            <a:off x="6468839" y="5788608"/>
            <a:ext cx="2716680" cy="688392"/>
          </a:xfrm>
          <a:prstGeom prst="rect">
            <a:avLst/>
          </a:prstGeom>
          <a:noFill/>
          <a:ln w="9525">
            <a:noFill/>
            <a:miter lim="800000"/>
            <a:headEnd/>
            <a:tailEnd/>
          </a:ln>
        </p:spPr>
        <p:txBody>
          <a:bodyPr anchor="ctr"/>
          <a:lstStyle/>
          <a:p>
            <a:pPr algn="ctr">
              <a:defRPr/>
            </a:pPr>
            <a:r>
              <a:rPr lang="en-US" sz="1800" b="1" dirty="0">
                <a:solidFill>
                  <a:schemeClr val="tx2"/>
                </a:solidFill>
                <a:highlight>
                  <a:srgbClr val="FFFF00"/>
                </a:highlight>
                <a:latin typeface="Times New Roman" pitchFamily="18" charset="0"/>
                <a:cs typeface="Times New Roman" pitchFamily="18" charset="0"/>
              </a:rPr>
              <a:t>IEEE 1394 cable - 9 Pin to 6 Pin FireWire 800</a:t>
            </a:r>
          </a:p>
        </p:txBody>
      </p:sp>
      <p:pic>
        <p:nvPicPr>
          <p:cNvPr id="3076" name="Picture 4" descr="Image result for firewire">
            <a:extLst>
              <a:ext uri="{FF2B5EF4-FFF2-40B4-BE49-F238E27FC236}">
                <a16:creationId xmlns:a16="http://schemas.microsoft.com/office/drawing/2014/main" id="{1FCD54FA-E0D0-40DE-A2F8-AF0DD4AE0C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25700" y="4394306"/>
            <a:ext cx="1448624" cy="1439263"/>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Shape 5">
            <a:extLst>
              <a:ext uri="{FF2B5EF4-FFF2-40B4-BE49-F238E27FC236}">
                <a16:creationId xmlns:a16="http://schemas.microsoft.com/office/drawing/2014/main" id="{44CAD97A-9B81-465C-BCC6-CD04EBFB6B1D}"/>
              </a:ext>
            </a:extLst>
          </p:cNvPr>
          <p:cNvSpPr/>
          <p:nvPr/>
        </p:nvSpPr>
        <p:spPr bwMode="auto">
          <a:xfrm>
            <a:off x="8018585" y="2379785"/>
            <a:ext cx="758868" cy="2801815"/>
          </a:xfrm>
          <a:custGeom>
            <a:avLst/>
            <a:gdLst>
              <a:gd name="connsiteX0" fmla="*/ 339969 w 758868"/>
              <a:gd name="connsiteY0" fmla="*/ 2543907 h 2543907"/>
              <a:gd name="connsiteX1" fmla="*/ 750277 w 758868"/>
              <a:gd name="connsiteY1" fmla="*/ 1992923 h 2543907"/>
              <a:gd name="connsiteX2" fmla="*/ 0 w 758868"/>
              <a:gd name="connsiteY2" fmla="*/ 0 h 2543907"/>
            </a:gdLst>
            <a:ahLst/>
            <a:cxnLst>
              <a:cxn ang="0">
                <a:pos x="connsiteX0" y="connsiteY0"/>
              </a:cxn>
              <a:cxn ang="0">
                <a:pos x="connsiteX1" y="connsiteY1"/>
              </a:cxn>
              <a:cxn ang="0">
                <a:pos x="connsiteX2" y="connsiteY2"/>
              </a:cxn>
            </a:cxnLst>
            <a:rect l="l" t="t" r="r" b="b"/>
            <a:pathLst>
              <a:path w="758868" h="2543907">
                <a:moveTo>
                  <a:pt x="339969" y="2543907"/>
                </a:moveTo>
                <a:cubicBezTo>
                  <a:pt x="573454" y="2480407"/>
                  <a:pt x="806939" y="2416908"/>
                  <a:pt x="750277" y="1992923"/>
                </a:cubicBezTo>
                <a:cubicBezTo>
                  <a:pt x="693615" y="1568938"/>
                  <a:pt x="346807" y="784469"/>
                  <a:pt x="0" y="0"/>
                </a:cubicBezTo>
              </a:path>
            </a:pathLst>
          </a:custGeom>
          <a:noFill/>
          <a:ln w="31750" cap="flat" cmpd="sng" algn="ctr">
            <a:solidFill>
              <a:schemeClr val="tx1"/>
            </a:solidFill>
            <a:prstDash val="dash"/>
            <a:round/>
            <a:headEnd type="triangle" w="med" len="med"/>
            <a:tailEnd type="triangl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US" sz="2400" b="0" i="0" u="none" strike="noStrike" cap="none" normalizeH="0" baseline="0">
              <a:ln>
                <a:noFill/>
              </a:ln>
              <a:solidFill>
                <a:schemeClr val="tx1"/>
              </a:solidFill>
              <a:effectLst/>
              <a:latin typeface="Comic Sans MS" pitchFamily="66" charset="0"/>
            </a:endParaRPr>
          </a:p>
        </p:txBody>
      </p:sp>
      <p:pic>
        <p:nvPicPr>
          <p:cNvPr id="8" name="Picture 7">
            <a:extLst>
              <a:ext uri="{FF2B5EF4-FFF2-40B4-BE49-F238E27FC236}">
                <a16:creationId xmlns:a16="http://schemas.microsoft.com/office/drawing/2014/main" id="{A2BDF82E-0D42-4D2A-9B3D-DBB81240F4DD}"/>
              </a:ext>
            </a:extLst>
          </p:cNvPr>
          <p:cNvPicPr>
            <a:picLocks noChangeAspect="1"/>
          </p:cNvPicPr>
          <p:nvPr/>
        </p:nvPicPr>
        <p:blipFill>
          <a:blip r:embed="rId5"/>
          <a:stretch>
            <a:fillRect/>
          </a:stretch>
        </p:blipFill>
        <p:spPr>
          <a:xfrm>
            <a:off x="8048625" y="4229824"/>
            <a:ext cx="1095375" cy="646976"/>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pPr>
                <a:defRPr/>
              </a:pPr>
              <a:t>54</a:t>
            </a:fld>
            <a:endParaRPr lang="en-US" altLang="zh-CN"/>
          </a:p>
        </p:txBody>
      </p:sp>
      <p:sp>
        <p:nvSpPr>
          <p:cNvPr id="3" name="Rectangle 2"/>
          <p:cNvSpPr txBox="1">
            <a:spLocks noChangeArrowheads="1"/>
          </p:cNvSpPr>
          <p:nvPr/>
        </p:nvSpPr>
        <p:spPr>
          <a:xfrm>
            <a:off x="1109160" y="302208"/>
            <a:ext cx="7806240" cy="688392"/>
          </a:xfrm>
          <a:prstGeom prst="rect">
            <a:avLst/>
          </a:prstGeom>
        </p:spPr>
        <p:txBody>
          <a:bodyPr/>
          <a:lstStyle/>
          <a:p>
            <a:pPr lvl="0" algn="ctr" eaLnBrk="1">
              <a:spcBef>
                <a:spcPct val="0"/>
              </a:spcBef>
              <a:buClrTx/>
              <a:buSzTx/>
            </a:pPr>
            <a:r>
              <a:rPr lang="en-US" sz="3200" b="1" kern="0" dirty="0">
                <a:solidFill>
                  <a:schemeClr val="accent2"/>
                </a:solidFill>
                <a:latin typeface="Times New Roman" pitchFamily="18" charset="0"/>
                <a:ea typeface="+mj-ea"/>
                <a:cs typeface="Times New Roman" pitchFamily="18" charset="0"/>
              </a:rPr>
              <a:t>Volatile Data Collection Process</a:t>
            </a:r>
            <a:endParaRPr kumimoji="0" lang="en-US" sz="3200" b="1" i="0" strike="noStrike" kern="0" cap="none" spc="0" normalizeH="0" baseline="0" noProof="0" dirty="0">
              <a:ln>
                <a:noFill/>
              </a:ln>
              <a:solidFill>
                <a:schemeClr val="accent2"/>
              </a:solidFill>
              <a:effectLst/>
              <a:uLnTx/>
              <a:uFillTx/>
              <a:latin typeface="Times New Roman" pitchFamily="18" charset="0"/>
              <a:ea typeface="+mj-ea"/>
              <a:cs typeface="Times New Roman" pitchFamily="18" charset="0"/>
            </a:endParaRPr>
          </a:p>
        </p:txBody>
      </p:sp>
      <p:sp>
        <p:nvSpPr>
          <p:cNvPr id="4" name="Rectangle 3"/>
          <p:cNvSpPr txBox="1">
            <a:spLocks noChangeArrowheads="1"/>
          </p:cNvSpPr>
          <p:nvPr/>
        </p:nvSpPr>
        <p:spPr>
          <a:xfrm>
            <a:off x="510090" y="1295400"/>
            <a:ext cx="8229600" cy="4114800"/>
          </a:xfrm>
          <a:prstGeom prst="rect">
            <a:avLst/>
          </a:prstGeom>
        </p:spPr>
        <p:txBody>
          <a:bodyPr/>
          <a:lstStyle/>
          <a:p>
            <a:pPr marL="457200" lvl="0" indent="-457200" algn="just" eaLnBrk="1">
              <a:lnSpc>
                <a:spcPct val="80000"/>
              </a:lnSpc>
              <a:spcAft>
                <a:spcPts val="1200"/>
              </a:spcAft>
              <a:buFont typeface="+mj-lt"/>
              <a:buAutoNum type="arabicPeriod"/>
            </a:pPr>
            <a:r>
              <a:rPr lang="en-US" sz="2500" kern="0" dirty="0">
                <a:latin typeface="Times New Roman" pitchFamily="18" charset="0"/>
                <a:cs typeface="Times New Roman" pitchFamily="18" charset="0"/>
              </a:rPr>
              <a:t>Collect uptime, date, time, and command history for the security incident. </a:t>
            </a:r>
          </a:p>
          <a:p>
            <a:pPr marL="457200" lvl="0" indent="-457200" algn="just" eaLnBrk="1">
              <a:lnSpc>
                <a:spcPct val="80000"/>
              </a:lnSpc>
              <a:spcAft>
                <a:spcPts val="1200"/>
              </a:spcAft>
              <a:buFont typeface="+mj-lt"/>
              <a:buAutoNum type="arabicPeriod"/>
            </a:pPr>
            <a:r>
              <a:rPr lang="en-US" sz="2500" kern="0" dirty="0">
                <a:latin typeface="Times New Roman" pitchFamily="18" charset="0"/>
                <a:cs typeface="Times New Roman" pitchFamily="18" charset="0"/>
              </a:rPr>
              <a:t>As you execute each forensic tool or command, generate the date and time to establish an audit trail. </a:t>
            </a:r>
          </a:p>
          <a:p>
            <a:pPr marL="457200" lvl="0" indent="-457200" algn="just" eaLnBrk="1">
              <a:lnSpc>
                <a:spcPct val="80000"/>
              </a:lnSpc>
              <a:spcAft>
                <a:spcPts val="1200"/>
              </a:spcAft>
              <a:buFont typeface="+mj-lt"/>
              <a:buAutoNum type="arabicPeriod"/>
            </a:pPr>
            <a:r>
              <a:rPr lang="en-US" sz="2500" kern="0" dirty="0">
                <a:latin typeface="Times New Roman" pitchFamily="18" charset="0"/>
                <a:cs typeface="Times New Roman" pitchFamily="18" charset="0"/>
              </a:rPr>
              <a:t>Begin a command history that will document all forensic collection activities. </a:t>
            </a:r>
          </a:p>
          <a:p>
            <a:pPr marL="457200" lvl="0" indent="-457200" algn="just" eaLnBrk="1">
              <a:lnSpc>
                <a:spcPct val="80000"/>
              </a:lnSpc>
              <a:spcAft>
                <a:spcPts val="1200"/>
              </a:spcAft>
              <a:buFont typeface="+mj-lt"/>
              <a:buAutoNum type="arabicPeriod"/>
            </a:pPr>
            <a:r>
              <a:rPr lang="en-US" sz="2500" kern="0" dirty="0">
                <a:latin typeface="Times New Roman" pitchFamily="18" charset="0"/>
                <a:cs typeface="Times New Roman" pitchFamily="18" charset="0"/>
              </a:rPr>
              <a:t>Collect all types of volatile system and network information. </a:t>
            </a:r>
          </a:p>
          <a:p>
            <a:pPr marL="457200" lvl="0" indent="-457200" algn="just" eaLnBrk="1">
              <a:lnSpc>
                <a:spcPct val="80000"/>
              </a:lnSpc>
              <a:spcAft>
                <a:spcPts val="1200"/>
              </a:spcAft>
              <a:buFont typeface="+mj-lt"/>
              <a:buAutoNum type="arabicPeriod"/>
            </a:pPr>
            <a:r>
              <a:rPr lang="en-US" sz="2500" kern="0" dirty="0">
                <a:latin typeface="Times New Roman" pitchFamily="18" charset="0"/>
                <a:cs typeface="Times New Roman" pitchFamily="18" charset="0"/>
              </a:rPr>
              <a:t>End the forensic collection with date, time, and command history.</a:t>
            </a:r>
          </a:p>
        </p:txBody>
      </p:sp>
      <p:sp>
        <p:nvSpPr>
          <p:cNvPr id="5" name="Text Box 5"/>
          <p:cNvSpPr txBox="1">
            <a:spLocks noChangeArrowheads="1"/>
          </p:cNvSpPr>
          <p:nvPr/>
        </p:nvSpPr>
        <p:spPr bwMode="auto">
          <a:xfrm>
            <a:off x="152400" y="5867400"/>
            <a:ext cx="7118167" cy="1015663"/>
          </a:xfrm>
          <a:prstGeom prst="rect">
            <a:avLst/>
          </a:prstGeom>
          <a:noFill/>
          <a:ln w="9525">
            <a:noFill/>
            <a:miter lim="800000"/>
            <a:headEnd/>
            <a:tailEnd/>
          </a:ln>
        </p:spPr>
        <p:txBody>
          <a:bodyPr wrap="none">
            <a:spAutoFit/>
          </a:bodyPr>
          <a:lstStyle/>
          <a:p>
            <a:pPr>
              <a:spcBef>
                <a:spcPct val="0"/>
              </a:spcBef>
              <a:buClrTx/>
              <a:buSzTx/>
              <a:buFontTx/>
              <a:buNone/>
            </a:pPr>
            <a:r>
              <a:rPr lang="en-US" sz="2000" dirty="0">
                <a:latin typeface="Times New Roman" pitchFamily="18" charset="0"/>
                <a:cs typeface="Times New Roman" pitchFamily="18" charset="0"/>
              </a:rPr>
              <a:t>[1] Richard Nolan, Colin O’Sullivan, Jake Branson, and Cal Waits. </a:t>
            </a:r>
          </a:p>
          <a:p>
            <a:pPr>
              <a:spcBef>
                <a:spcPct val="0"/>
              </a:spcBef>
              <a:buClrTx/>
              <a:buSzTx/>
              <a:buFontTx/>
              <a:buNone/>
            </a:pPr>
            <a:r>
              <a:rPr lang="en-US" sz="2000" dirty="0">
                <a:latin typeface="Times New Roman" pitchFamily="18" charset="0"/>
                <a:cs typeface="Times New Roman" pitchFamily="18" charset="0"/>
              </a:rPr>
              <a:t>First Responders Guide to Computer Forensics</a:t>
            </a:r>
          </a:p>
          <a:p>
            <a:pPr>
              <a:spcBef>
                <a:spcPct val="0"/>
              </a:spcBef>
              <a:buClrTx/>
              <a:buSzTx/>
              <a:buFontTx/>
              <a:buNone/>
            </a:pPr>
            <a:r>
              <a:rPr lang="en-US" sz="2000" dirty="0">
                <a:latin typeface="Times New Roman" pitchFamily="18" charset="0"/>
                <a:cs typeface="Times New Roman" pitchFamily="18" charset="0"/>
              </a:rPr>
              <a:t>http://www.sei.cmu.edu/library/abstracts/reports/05hb001.cfm</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97724"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pPr>
                <a:defRPr/>
              </a:pPr>
              <a:t>55</a:t>
            </a:fld>
            <a:endParaRPr lang="en-US" altLang="zh-CN"/>
          </a:p>
        </p:txBody>
      </p:sp>
      <p:sp>
        <p:nvSpPr>
          <p:cNvPr id="3" name="Rectangle 2"/>
          <p:cNvSpPr txBox="1">
            <a:spLocks noChangeArrowheads="1"/>
          </p:cNvSpPr>
          <p:nvPr/>
        </p:nvSpPr>
        <p:spPr bwMode="auto">
          <a:xfrm>
            <a:off x="2227522" y="1828800"/>
            <a:ext cx="4267200" cy="1219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buSzTx/>
            </a:pPr>
            <a:r>
              <a:rPr lang="en-US" sz="3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Acquisition</a:t>
            </a:r>
            <a:endParaRPr kumimoji="0" lang="en-US" sz="3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pic>
        <p:nvPicPr>
          <p:cNvPr id="4" name="Picture 2" descr="http://www.deviantart.com/download/75529904/Case_Study___Stuck_in_Anime_by_ArtistsHospital.jpg"/>
          <p:cNvPicPr>
            <a:picLocks noChangeAspect="1" noChangeArrowheads="1"/>
          </p:cNvPicPr>
          <p:nvPr/>
        </p:nvPicPr>
        <p:blipFill>
          <a:blip r:embed="rId3" cstate="print"/>
          <a:srcRect/>
          <a:stretch>
            <a:fillRect/>
          </a:stretch>
        </p:blipFill>
        <p:spPr bwMode="auto">
          <a:xfrm>
            <a:off x="0" y="0"/>
            <a:ext cx="2227522" cy="1584325"/>
          </a:xfrm>
          <a:prstGeom prst="rect">
            <a:avLst/>
          </a:prstGeom>
          <a:noFill/>
        </p:spPr>
      </p:pic>
      <p:sp>
        <p:nvSpPr>
          <p:cNvPr id="6" name="Rectangle 2"/>
          <p:cNvSpPr txBox="1">
            <a:spLocks noChangeArrowheads="1"/>
          </p:cNvSpPr>
          <p:nvPr/>
        </p:nvSpPr>
        <p:spPr bwMode="auto">
          <a:xfrm>
            <a:off x="6165850" y="5943600"/>
            <a:ext cx="25146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dd (</a:t>
            </a:r>
            <a:r>
              <a:rPr lang="en-US" sz="2800" b="1" kern="0" dirty="0" err="1">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dcfldd</a:t>
            </a: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a:t>
            </a:r>
          </a:p>
        </p:txBody>
      </p:sp>
      <p:pic>
        <p:nvPicPr>
          <p:cNvPr id="7" name="Picture 4" descr="http://www.islandnet.com/~rcarr/TOOLS_button.jpg"/>
          <p:cNvPicPr>
            <a:picLocks noChangeAspect="1" noChangeArrowheads="1"/>
          </p:cNvPicPr>
          <p:nvPr/>
        </p:nvPicPr>
        <p:blipFill>
          <a:blip r:embed="rId4" cstate="print"/>
          <a:srcRect/>
          <a:stretch>
            <a:fillRect/>
          </a:stretch>
        </p:blipFill>
        <p:spPr bwMode="auto">
          <a:xfrm>
            <a:off x="6165850" y="5008673"/>
            <a:ext cx="2286000" cy="1066800"/>
          </a:xfrm>
          <a:prstGeom prst="rect">
            <a:avLst/>
          </a:prstGeom>
          <a:noFill/>
        </p:spPr>
      </p:pic>
      <p:pic>
        <p:nvPicPr>
          <p:cNvPr id="38914" name="Picture 2" descr="http://www.newtier.com/images/CustomerAcquisition.jpg"/>
          <p:cNvPicPr>
            <a:picLocks noChangeAspect="1" noChangeArrowheads="1"/>
          </p:cNvPicPr>
          <p:nvPr/>
        </p:nvPicPr>
        <p:blipFill>
          <a:blip r:embed="rId5"/>
          <a:srcRect/>
          <a:stretch>
            <a:fillRect/>
          </a:stretch>
        </p:blipFill>
        <p:spPr bwMode="auto">
          <a:xfrm>
            <a:off x="3657600" y="2895600"/>
            <a:ext cx="1447800" cy="1850470"/>
          </a:xfrm>
          <a:prstGeom prst="rect">
            <a:avLst/>
          </a:prstGeom>
          <a:noFill/>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8961A5-C9FF-4457-AD0C-764BF6DB7930}"/>
              </a:ext>
            </a:extLst>
          </p:cNvPr>
          <p:cNvSpPr>
            <a:spLocks noGrp="1"/>
          </p:cNvSpPr>
          <p:nvPr>
            <p:ph type="sldNum" sz="quarter" idx="12"/>
          </p:nvPr>
        </p:nvSpPr>
        <p:spPr/>
        <p:txBody>
          <a:bodyPr/>
          <a:lstStyle/>
          <a:p>
            <a:pPr>
              <a:defRPr/>
            </a:pPr>
            <a:fld id="{FCC5876B-A3BC-48BF-9710-C9C11EEB7A36}" type="slidenum">
              <a:rPr lang="zh-CN" altLang="en-US" smtClean="0"/>
              <a:pPr>
                <a:defRPr/>
              </a:pPr>
              <a:t>56</a:t>
            </a:fld>
            <a:endParaRPr lang="en-US" altLang="zh-CN"/>
          </a:p>
        </p:txBody>
      </p:sp>
      <p:pic>
        <p:nvPicPr>
          <p:cNvPr id="3" name="Picture 2" descr="http://www.deviantart.com/download/75529904/Case_Study___Stuck_in_Anime_by_ArtistsHospital.jpg">
            <a:extLst>
              <a:ext uri="{FF2B5EF4-FFF2-40B4-BE49-F238E27FC236}">
                <a16:creationId xmlns:a16="http://schemas.microsoft.com/office/drawing/2014/main" id="{9F0FD18B-6074-4547-B505-4CA639BFBD86}"/>
              </a:ext>
            </a:extLst>
          </p:cNvPr>
          <p:cNvPicPr>
            <a:picLocks noChangeAspect="1" noChangeArrowheads="1"/>
          </p:cNvPicPr>
          <p:nvPr/>
        </p:nvPicPr>
        <p:blipFill>
          <a:blip r:embed="rId3" cstate="print"/>
          <a:srcRect/>
          <a:stretch>
            <a:fillRect/>
          </a:stretch>
        </p:blipFill>
        <p:spPr bwMode="auto">
          <a:xfrm>
            <a:off x="0" y="0"/>
            <a:ext cx="2227522" cy="1584325"/>
          </a:xfrm>
          <a:prstGeom prst="rect">
            <a:avLst/>
          </a:prstGeom>
          <a:noFill/>
        </p:spPr>
      </p:pic>
      <p:sp>
        <p:nvSpPr>
          <p:cNvPr id="4" name="Rectangle 2">
            <a:extLst>
              <a:ext uri="{FF2B5EF4-FFF2-40B4-BE49-F238E27FC236}">
                <a16:creationId xmlns:a16="http://schemas.microsoft.com/office/drawing/2014/main" id="{7C63C21C-893A-4337-B567-8CD3455304BC}"/>
              </a:ext>
            </a:extLst>
          </p:cNvPr>
          <p:cNvSpPr txBox="1">
            <a:spLocks noChangeArrowheads="1"/>
          </p:cNvSpPr>
          <p:nvPr/>
        </p:nvSpPr>
        <p:spPr bwMode="auto">
          <a:xfrm>
            <a:off x="2438400" y="533400"/>
            <a:ext cx="6248400" cy="73684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buSzTx/>
            </a:pPr>
            <a:r>
              <a:rPr lang="en-US" sz="32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Acquire physical memory in Linux</a:t>
            </a:r>
            <a:endParaRPr kumimoji="0" lang="en-US" sz="32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pic>
        <p:nvPicPr>
          <p:cNvPr id="6" name="Picture 5">
            <a:extLst>
              <a:ext uri="{FF2B5EF4-FFF2-40B4-BE49-F238E27FC236}">
                <a16:creationId xmlns:a16="http://schemas.microsoft.com/office/drawing/2014/main" id="{88811D2F-EE62-4E2B-AEB0-2CA6AB028BC6}"/>
              </a:ext>
            </a:extLst>
          </p:cNvPr>
          <p:cNvPicPr>
            <a:picLocks noChangeAspect="1"/>
          </p:cNvPicPr>
          <p:nvPr/>
        </p:nvPicPr>
        <p:blipFill>
          <a:blip r:embed="rId4"/>
          <a:stretch>
            <a:fillRect/>
          </a:stretch>
        </p:blipFill>
        <p:spPr>
          <a:xfrm>
            <a:off x="914400" y="2070588"/>
            <a:ext cx="7587937" cy="3105150"/>
          </a:xfrm>
          <a:prstGeom prst="rect">
            <a:avLst/>
          </a:prstGeom>
        </p:spPr>
      </p:pic>
    </p:spTree>
    <p:extLst>
      <p:ext uri="{BB962C8B-B14F-4D97-AF65-F5344CB8AC3E}">
        <p14:creationId xmlns:p14="http://schemas.microsoft.com/office/powerpoint/2010/main" val="16395558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pPr>
                <a:defRPr/>
              </a:pPr>
              <a:t>57</a:t>
            </a:fld>
            <a:endParaRPr lang="en-US" altLang="zh-CN"/>
          </a:p>
        </p:txBody>
      </p:sp>
      <p:sp>
        <p:nvSpPr>
          <p:cNvPr id="3" name="Rectangle 2"/>
          <p:cNvSpPr txBox="1">
            <a:spLocks noChangeArrowheads="1"/>
          </p:cNvSpPr>
          <p:nvPr/>
        </p:nvSpPr>
        <p:spPr bwMode="auto">
          <a:xfrm>
            <a:off x="2227522" y="1828800"/>
            <a:ext cx="4267200" cy="1219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buSzTx/>
            </a:pPr>
            <a:r>
              <a:rPr lang="en-US" sz="3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Keyword Search</a:t>
            </a:r>
            <a:endParaRPr kumimoji="0" lang="en-US" sz="3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pic>
        <p:nvPicPr>
          <p:cNvPr id="4" name="Picture 2" descr="http://www.deviantart.com/download/75529904/Case_Study___Stuck_in_Anime_by_ArtistsHospital.jpg"/>
          <p:cNvPicPr>
            <a:picLocks noChangeAspect="1" noChangeArrowheads="1"/>
          </p:cNvPicPr>
          <p:nvPr/>
        </p:nvPicPr>
        <p:blipFill>
          <a:blip r:embed="rId3" cstate="print"/>
          <a:srcRect/>
          <a:stretch>
            <a:fillRect/>
          </a:stretch>
        </p:blipFill>
        <p:spPr bwMode="auto">
          <a:xfrm>
            <a:off x="0" y="0"/>
            <a:ext cx="2227522" cy="1584325"/>
          </a:xfrm>
          <a:prstGeom prst="rect">
            <a:avLst/>
          </a:prstGeom>
          <a:noFill/>
        </p:spPr>
      </p:pic>
      <p:sp>
        <p:nvSpPr>
          <p:cNvPr id="9" name="Rectangle 2"/>
          <p:cNvSpPr txBox="1">
            <a:spLocks noChangeArrowheads="1"/>
          </p:cNvSpPr>
          <p:nvPr/>
        </p:nvSpPr>
        <p:spPr bwMode="auto">
          <a:xfrm>
            <a:off x="6165850" y="5562600"/>
            <a:ext cx="25146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buSzTx/>
            </a:pPr>
            <a:r>
              <a:rPr lang="en-US" sz="2800" b="1" kern="0" dirty="0" err="1">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srch_strings</a:t>
            </a:r>
            <a:r>
              <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 </a:t>
            </a:r>
          </a:p>
          <a:p>
            <a:pPr lvl="0" algn="ctr">
              <a:spcBef>
                <a:spcPct val="0"/>
              </a:spcBef>
              <a:buClrTx/>
              <a:buSzTx/>
            </a:pPr>
            <a:r>
              <a:rPr lang="en-US" sz="2800" b="1" kern="0" dirty="0" err="1">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grep</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pic>
        <p:nvPicPr>
          <p:cNvPr id="10" name="Picture 4" descr="http://www.islandnet.com/~rcarr/TOOLS_button.jpg"/>
          <p:cNvPicPr>
            <a:picLocks noChangeAspect="1" noChangeArrowheads="1"/>
          </p:cNvPicPr>
          <p:nvPr/>
        </p:nvPicPr>
        <p:blipFill>
          <a:blip r:embed="rId4" cstate="print"/>
          <a:srcRect/>
          <a:stretch>
            <a:fillRect/>
          </a:stretch>
        </p:blipFill>
        <p:spPr bwMode="auto">
          <a:xfrm>
            <a:off x="6165850" y="4495800"/>
            <a:ext cx="2286000" cy="1066800"/>
          </a:xfrm>
          <a:prstGeom prst="rect">
            <a:avLst/>
          </a:prstGeom>
          <a:noFill/>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pPr>
                <a:defRPr/>
              </a:pPr>
              <a:t>58</a:t>
            </a:fld>
            <a:endParaRPr lang="en-US" altLang="zh-CN"/>
          </a:p>
        </p:txBody>
      </p:sp>
      <p:sp>
        <p:nvSpPr>
          <p:cNvPr id="3" name="Rectangle 2"/>
          <p:cNvSpPr txBox="1">
            <a:spLocks noChangeArrowheads="1"/>
          </p:cNvSpPr>
          <p:nvPr/>
        </p:nvSpPr>
        <p:spPr bwMode="auto">
          <a:xfrm>
            <a:off x="857250" y="2743200"/>
            <a:ext cx="7613650" cy="1219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buSzTx/>
            </a:pPr>
            <a:r>
              <a:rPr lang="en-US" sz="3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Analyze RAM with Volatility</a:t>
            </a:r>
            <a:endParaRPr kumimoji="0" lang="en-US" sz="3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pic>
        <p:nvPicPr>
          <p:cNvPr id="4" name="Picture 2" descr="http://www.deviantart.com/download/75529904/Case_Study___Stuck_in_Anime_by_ArtistsHospital.jpg"/>
          <p:cNvPicPr>
            <a:picLocks noChangeAspect="1" noChangeArrowheads="1"/>
          </p:cNvPicPr>
          <p:nvPr/>
        </p:nvPicPr>
        <p:blipFill>
          <a:blip r:embed="rId3" cstate="print"/>
          <a:srcRect/>
          <a:stretch>
            <a:fillRect/>
          </a:stretch>
        </p:blipFill>
        <p:spPr bwMode="auto">
          <a:xfrm>
            <a:off x="0" y="0"/>
            <a:ext cx="2227522" cy="1584325"/>
          </a:xfrm>
          <a:prstGeom prst="rect">
            <a:avLst/>
          </a:prstGeom>
          <a:noFill/>
        </p:spPr>
      </p:pic>
      <p:sp>
        <p:nvSpPr>
          <p:cNvPr id="6" name="Rectangle 2"/>
          <p:cNvSpPr txBox="1">
            <a:spLocks noChangeArrowheads="1"/>
          </p:cNvSpPr>
          <p:nvPr/>
        </p:nvSpPr>
        <p:spPr bwMode="auto">
          <a:xfrm>
            <a:off x="6019800" y="5811727"/>
            <a:ext cx="243205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Volatility Framework</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pic>
        <p:nvPicPr>
          <p:cNvPr id="7" name="Picture 4" descr="http://www.islandnet.com/~rcarr/TOOLS_button.jpg"/>
          <p:cNvPicPr>
            <a:picLocks noChangeAspect="1" noChangeArrowheads="1"/>
          </p:cNvPicPr>
          <p:nvPr/>
        </p:nvPicPr>
        <p:blipFill>
          <a:blip r:embed="rId4" cstate="print"/>
          <a:srcRect/>
          <a:stretch>
            <a:fillRect/>
          </a:stretch>
        </p:blipFill>
        <p:spPr bwMode="auto">
          <a:xfrm>
            <a:off x="5867400" y="4648200"/>
            <a:ext cx="2286000" cy="1066800"/>
          </a:xfrm>
          <a:prstGeom prst="rect">
            <a:avLst/>
          </a:prstGeom>
          <a:noFill/>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pPr>
                <a:defRPr/>
              </a:pPr>
              <a:t>59</a:t>
            </a:fld>
            <a:endParaRPr lang="en-US" altLang="zh-CN"/>
          </a:p>
        </p:txBody>
      </p:sp>
      <p:sp>
        <p:nvSpPr>
          <p:cNvPr id="3" name="Rectangle 2"/>
          <p:cNvSpPr txBox="1">
            <a:spLocks noChangeArrowheads="1"/>
          </p:cNvSpPr>
          <p:nvPr/>
        </p:nvSpPr>
        <p:spPr bwMode="auto">
          <a:xfrm>
            <a:off x="1828800" y="76200"/>
            <a:ext cx="7010400" cy="100774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buSzTx/>
            </a:pPr>
            <a:r>
              <a:rPr lang="en-US" sz="32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Analyze RAM with Volatility (cont’d)</a:t>
            </a:r>
            <a:endParaRPr kumimoji="0" lang="en-US" sz="32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pic>
        <p:nvPicPr>
          <p:cNvPr id="4" name="Picture 2" descr="http://www.deviantart.com/download/75529904/Case_Study___Stuck_in_Anime_by_ArtistsHospital.jpg"/>
          <p:cNvPicPr>
            <a:picLocks noChangeAspect="1" noChangeArrowheads="1"/>
          </p:cNvPicPr>
          <p:nvPr/>
        </p:nvPicPr>
        <p:blipFill>
          <a:blip r:embed="rId3" cstate="print"/>
          <a:srcRect/>
          <a:stretch>
            <a:fillRect/>
          </a:stretch>
        </p:blipFill>
        <p:spPr bwMode="auto">
          <a:xfrm>
            <a:off x="0" y="0"/>
            <a:ext cx="1524000" cy="1083945"/>
          </a:xfrm>
          <a:prstGeom prst="rect">
            <a:avLst/>
          </a:prstGeom>
          <a:noFill/>
        </p:spPr>
      </p:pic>
      <p:sp>
        <p:nvSpPr>
          <p:cNvPr id="6" name="Rectangle 2"/>
          <p:cNvSpPr txBox="1">
            <a:spLocks noChangeArrowheads="1"/>
          </p:cNvSpPr>
          <p:nvPr/>
        </p:nvSpPr>
        <p:spPr bwMode="auto">
          <a:xfrm>
            <a:off x="5492750" y="6301317"/>
            <a:ext cx="3270250" cy="55668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buSzTx/>
            </a:pPr>
            <a:r>
              <a:rPr lang="en-US" sz="2000" b="1" kern="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Volatility Framework</a:t>
            </a:r>
            <a:endParaRPr lang="en-US" sz="20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pic>
        <p:nvPicPr>
          <p:cNvPr id="7" name="Picture 4" descr="http://www.islandnet.com/~rcarr/TOOLS_button.jpg"/>
          <p:cNvPicPr>
            <a:picLocks noChangeAspect="1" noChangeArrowheads="1"/>
          </p:cNvPicPr>
          <p:nvPr/>
        </p:nvPicPr>
        <p:blipFill>
          <a:blip r:embed="rId4" cstate="print"/>
          <a:srcRect/>
          <a:stretch>
            <a:fillRect/>
          </a:stretch>
        </p:blipFill>
        <p:spPr bwMode="auto">
          <a:xfrm>
            <a:off x="6254750" y="5585883"/>
            <a:ext cx="1746250" cy="814917"/>
          </a:xfrm>
          <a:prstGeom prst="rect">
            <a:avLst/>
          </a:prstGeom>
          <a:noFill/>
        </p:spPr>
      </p:pic>
      <p:sp>
        <p:nvSpPr>
          <p:cNvPr id="8" name="Rectangle 3"/>
          <p:cNvSpPr txBox="1">
            <a:spLocks noChangeArrowheads="1"/>
          </p:cNvSpPr>
          <p:nvPr/>
        </p:nvSpPr>
        <p:spPr>
          <a:xfrm>
            <a:off x="679450" y="1424517"/>
            <a:ext cx="8083550" cy="4161366"/>
          </a:xfrm>
          <a:prstGeom prst="rect">
            <a:avLst/>
          </a:prstGeom>
        </p:spPr>
        <p:txBody>
          <a:bodyPr/>
          <a:lstStyle/>
          <a:p>
            <a:pPr lvl="0" algn="just" eaLnBrk="1">
              <a:lnSpc>
                <a:spcPct val="80000"/>
              </a:lnSpc>
            </a:pPr>
            <a:r>
              <a:rPr lang="en-US" sz="2500" kern="0" dirty="0">
                <a:latin typeface="Times New Roman" pitchFamily="18" charset="0"/>
                <a:cs typeface="Times New Roman" pitchFamily="18" charset="0"/>
              </a:rPr>
              <a:t>The </a:t>
            </a:r>
            <a:r>
              <a:rPr lang="en-US" sz="2500" b="1" kern="0" dirty="0">
                <a:latin typeface="Times New Roman" pitchFamily="18" charset="0"/>
                <a:cs typeface="Times New Roman" pitchFamily="18" charset="0"/>
              </a:rPr>
              <a:t>Volatility</a:t>
            </a:r>
            <a:r>
              <a:rPr lang="en-US" sz="2500" kern="0" dirty="0">
                <a:latin typeface="Times New Roman" pitchFamily="18" charset="0"/>
                <a:cs typeface="Times New Roman" pitchFamily="18" charset="0"/>
              </a:rPr>
              <a:t> Framework currently provides the following extraction capabilities for memory samples </a:t>
            </a:r>
          </a:p>
          <a:p>
            <a:pPr marL="800100" lvl="1" indent="-342900" algn="just" eaLnBrk="1">
              <a:lnSpc>
                <a:spcPct val="80000"/>
              </a:lnSpc>
              <a:buFont typeface="Wingdings" pitchFamily="2" charset="2"/>
              <a:buChar char="v"/>
            </a:pPr>
            <a:r>
              <a:rPr lang="en-US" sz="2000" kern="0" dirty="0">
                <a:latin typeface="Times New Roman" pitchFamily="18" charset="0"/>
                <a:cs typeface="Times New Roman" pitchFamily="18" charset="0"/>
              </a:rPr>
              <a:t>Image date and time, Running processes, Open network sockets,  Open network connections, DLLs loaded for each process </a:t>
            </a:r>
          </a:p>
          <a:p>
            <a:pPr marL="800100" lvl="1" indent="-342900" algn="just" eaLnBrk="1">
              <a:lnSpc>
                <a:spcPct val="80000"/>
              </a:lnSpc>
              <a:buFont typeface="Wingdings" pitchFamily="2" charset="2"/>
              <a:buChar char="v"/>
            </a:pPr>
            <a:r>
              <a:rPr lang="en-US" sz="2000" kern="0" dirty="0">
                <a:latin typeface="Times New Roman" pitchFamily="18" charset="0"/>
                <a:cs typeface="Times New Roman" pitchFamily="18" charset="0"/>
              </a:rPr>
              <a:t>Open files for each process, Open registry handles for each process </a:t>
            </a:r>
          </a:p>
          <a:p>
            <a:pPr marL="800100" lvl="1" indent="-342900" algn="just" eaLnBrk="1">
              <a:lnSpc>
                <a:spcPct val="80000"/>
              </a:lnSpc>
              <a:buFont typeface="Wingdings" pitchFamily="2" charset="2"/>
              <a:buChar char="v"/>
            </a:pPr>
            <a:r>
              <a:rPr lang="en-US" sz="2000" kern="0" dirty="0">
                <a:latin typeface="Times New Roman" pitchFamily="18" charset="0"/>
                <a:cs typeface="Times New Roman" pitchFamily="18" charset="0"/>
              </a:rPr>
              <a:t>A process' addressable memory</a:t>
            </a:r>
          </a:p>
          <a:p>
            <a:pPr marL="800100" lvl="1" indent="-342900" algn="just" eaLnBrk="1">
              <a:lnSpc>
                <a:spcPct val="80000"/>
              </a:lnSpc>
              <a:buFont typeface="Wingdings" pitchFamily="2" charset="2"/>
              <a:buChar char="v"/>
            </a:pPr>
            <a:r>
              <a:rPr lang="en-US" sz="2000" kern="0" dirty="0">
                <a:latin typeface="Times New Roman" pitchFamily="18" charset="0"/>
                <a:cs typeface="Times New Roman" pitchFamily="18" charset="0"/>
              </a:rPr>
              <a:t>OS kernel modules </a:t>
            </a:r>
          </a:p>
          <a:p>
            <a:pPr marL="800100" lvl="1" indent="-342900" algn="just" eaLnBrk="1">
              <a:lnSpc>
                <a:spcPct val="80000"/>
              </a:lnSpc>
              <a:buFont typeface="Wingdings" pitchFamily="2" charset="2"/>
              <a:buChar char="v"/>
            </a:pPr>
            <a:r>
              <a:rPr lang="en-US" sz="2000" kern="0" dirty="0">
                <a:latin typeface="Times New Roman" pitchFamily="18" charset="0"/>
                <a:cs typeface="Times New Roman" pitchFamily="18" charset="0"/>
              </a:rPr>
              <a:t>Scanning examples: processes, threads, sockets, connections, modules </a:t>
            </a:r>
          </a:p>
          <a:p>
            <a:pPr marL="800100" lvl="1" indent="-342900" algn="just" eaLnBrk="1">
              <a:lnSpc>
                <a:spcPct val="80000"/>
              </a:lnSpc>
              <a:buFont typeface="Wingdings" pitchFamily="2" charset="2"/>
              <a:buChar char="v"/>
            </a:pPr>
            <a:r>
              <a:rPr lang="en-US" sz="2000" kern="0" dirty="0">
                <a:latin typeface="Times New Roman" pitchFamily="18" charset="0"/>
                <a:cs typeface="Times New Roman" pitchFamily="18" charset="0"/>
              </a:rPr>
              <a:t>Extract executables from memory samples </a:t>
            </a:r>
          </a:p>
          <a:p>
            <a:pPr marL="800100" lvl="1" indent="-342900" algn="just" eaLnBrk="1">
              <a:lnSpc>
                <a:spcPct val="80000"/>
              </a:lnSpc>
              <a:buFont typeface="Wingdings" pitchFamily="2" charset="2"/>
              <a:buChar char="v"/>
            </a:pPr>
            <a:r>
              <a:rPr lang="en-US" sz="2000" kern="0" dirty="0">
                <a:latin typeface="Times New Roman" pitchFamily="18" charset="0"/>
                <a:cs typeface="Times New Roman" pitchFamily="18" charset="0"/>
              </a:rPr>
              <a:t>Transparently supports a variety of sample formats (</a:t>
            </a:r>
            <a:r>
              <a:rPr lang="en-US" sz="2000" kern="0" dirty="0" err="1">
                <a:latin typeface="Times New Roman" pitchFamily="18" charset="0"/>
                <a:cs typeface="Times New Roman" pitchFamily="18" charset="0"/>
              </a:rPr>
              <a:t>ie</a:t>
            </a:r>
            <a:r>
              <a:rPr lang="en-US" sz="2000" kern="0" dirty="0">
                <a:latin typeface="Times New Roman" pitchFamily="18" charset="0"/>
                <a:cs typeface="Times New Roman" pitchFamily="18" charset="0"/>
              </a:rPr>
              <a:t>, Crash dump, Hibernation, DD) </a:t>
            </a:r>
          </a:p>
          <a:p>
            <a:pPr marL="800100" lvl="1" indent="-342900" algn="just" eaLnBrk="1">
              <a:lnSpc>
                <a:spcPct val="80000"/>
              </a:lnSpc>
              <a:buFont typeface="Wingdings" pitchFamily="2" charset="2"/>
              <a:buChar char="v"/>
            </a:pPr>
            <a:r>
              <a:rPr lang="en-US" sz="2000" kern="0" dirty="0">
                <a:latin typeface="Times New Roman" pitchFamily="18" charset="0"/>
                <a:cs typeface="Times New Roman" pitchFamily="18" charset="0"/>
              </a:rPr>
              <a:t>……</a:t>
            </a:r>
          </a:p>
        </p:txBody>
      </p:sp>
      <p:cxnSp>
        <p:nvCxnSpPr>
          <p:cNvPr id="9" name="Straight Arrow Connector 8">
            <a:extLst>
              <a:ext uri="{FF2B5EF4-FFF2-40B4-BE49-F238E27FC236}">
                <a16:creationId xmlns:a16="http://schemas.microsoft.com/office/drawing/2014/main" id="{D51E9BDB-E684-462C-A163-47F3D60DB070}"/>
              </a:ext>
            </a:extLst>
          </p:cNvPr>
          <p:cNvCxnSpPr>
            <a:cxnSpLocks noChangeShapeType="1"/>
          </p:cNvCxnSpPr>
          <p:nvPr/>
        </p:nvCxnSpPr>
        <p:spPr bwMode="auto">
          <a:xfrm flipV="1">
            <a:off x="152400" y="2232801"/>
            <a:ext cx="1066800" cy="14287"/>
          </a:xfrm>
          <a:prstGeom prst="straightConnector1">
            <a:avLst/>
          </a:prstGeom>
          <a:noFill/>
          <a:ln w="73025" algn="ctr">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12" name="Rectangle 11">
            <a:extLst>
              <a:ext uri="{FF2B5EF4-FFF2-40B4-BE49-F238E27FC236}">
                <a16:creationId xmlns:a16="http://schemas.microsoft.com/office/drawing/2014/main" id="{0E5A9CA1-EE59-4C33-8087-2B726D320101}"/>
              </a:ext>
            </a:extLst>
          </p:cNvPr>
          <p:cNvSpPr/>
          <p:nvPr/>
        </p:nvSpPr>
        <p:spPr>
          <a:xfrm>
            <a:off x="3886200" y="2147885"/>
            <a:ext cx="2292350" cy="220191"/>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2">
            <a:extLst>
              <a:ext uri="{FF2B5EF4-FFF2-40B4-BE49-F238E27FC236}">
                <a16:creationId xmlns:a16="http://schemas.microsoft.com/office/drawing/2014/main" id="{C92AEB1D-B128-4CB6-937A-A24EC014E57E}"/>
              </a:ext>
            </a:extLst>
          </p:cNvPr>
          <p:cNvSpPr txBox="1">
            <a:spLocks noChangeArrowheads="1"/>
          </p:cNvSpPr>
          <p:nvPr/>
        </p:nvSpPr>
        <p:spPr bwMode="auto">
          <a:xfrm>
            <a:off x="222250" y="5333522"/>
            <a:ext cx="5416549" cy="1401217"/>
          </a:xfrm>
          <a:prstGeom prst="rect">
            <a:avLst/>
          </a:prstGeom>
          <a:noFill/>
          <a:ln w="9525">
            <a:noFill/>
            <a:miter lim="800000"/>
            <a:headEnd/>
            <a:tailEnd/>
          </a:ln>
        </p:spPr>
        <p:txBody>
          <a:bodyPr anchor="ctr"/>
          <a:lstStyle/>
          <a:p>
            <a:pPr eaLnBrk="1" fontAlgn="auto" hangingPunct="1">
              <a:spcAft>
                <a:spcPts val="0"/>
              </a:spcAft>
              <a:defRPr/>
            </a:pPr>
            <a:r>
              <a:rPr lang="en-US" sz="2000" b="1" kern="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Online help, type:</a:t>
            </a:r>
          </a:p>
          <a:p>
            <a:pPr eaLnBrk="1" fontAlgn="auto" hangingPunct="1">
              <a:spcAft>
                <a:spcPts val="0"/>
              </a:spcAft>
              <a:defRPr/>
            </a:pPr>
            <a:r>
              <a:rPr lang="en-US" sz="2000" b="1" kern="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volatility -h</a:t>
            </a:r>
          </a:p>
          <a:p>
            <a:pPr eaLnBrk="1" fontAlgn="auto" hangingPunct="1">
              <a:spcAft>
                <a:spcPts val="0"/>
              </a:spcAft>
              <a:defRPr/>
            </a:pPr>
            <a:r>
              <a:rPr lang="en-US" sz="20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Or (earlier installation)</a:t>
            </a:r>
          </a:p>
          <a:p>
            <a:pPr eaLnBrk="1" fontAlgn="auto" hangingPunct="1">
              <a:spcAft>
                <a:spcPts val="0"/>
              </a:spcAft>
              <a:defRPr/>
            </a:pPr>
            <a:r>
              <a:rPr lang="en-US" sz="2000" b="1" kern="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python volatility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fld id="{CEB21E98-AAE6-438A-A533-9D6A337ACE22}" type="slidenum">
              <a:rPr lang="en-US" altLang="en-US" sz="1400">
                <a:latin typeface="Times New Roman" panose="02020603050405020304" pitchFamily="18" charset="0"/>
              </a:rPr>
              <a:pPr>
                <a:spcBef>
                  <a:spcPct val="0"/>
                </a:spcBef>
                <a:buClrTx/>
                <a:buSzTx/>
                <a:buFontTx/>
                <a:buNone/>
              </a:pPr>
              <a:t>6</a:t>
            </a:fld>
            <a:endParaRPr lang="en-US" altLang="en-US" sz="1400">
              <a:latin typeface="Times New Roman" panose="02020603050405020304" pitchFamily="18" charset="0"/>
            </a:endParaRPr>
          </a:p>
        </p:txBody>
      </p:sp>
      <p:sp>
        <p:nvSpPr>
          <p:cNvPr id="4" name="Title 1"/>
          <p:cNvSpPr txBox="1">
            <a:spLocks/>
          </p:cNvSpPr>
          <p:nvPr/>
        </p:nvSpPr>
        <p:spPr bwMode="auto">
          <a:xfrm>
            <a:off x="114300" y="95250"/>
            <a:ext cx="8534400" cy="838200"/>
          </a:xfrm>
          <a:prstGeom prst="rect">
            <a:avLst/>
          </a:prstGeom>
          <a:noFill/>
          <a:ln w="9525">
            <a:noFill/>
            <a:miter lim="800000"/>
            <a:headEnd/>
            <a:tailEnd/>
          </a:ln>
        </p:spPr>
        <p:txBody>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marL="0" indent="0">
              <a:buFont typeface="ZapfDingbats" pitchFamily="82" charset="2"/>
              <a:buNone/>
              <a:defRPr/>
            </a:pPr>
            <a:r>
              <a:rPr lang="en-US" sz="4000" b="1" dirty="0">
                <a:solidFill>
                  <a:schemeClr val="accent6"/>
                </a:solidFill>
                <a:effectLst>
                  <a:outerShdw blurRad="38100" dist="38100" dir="2700000" algn="tl">
                    <a:srgbClr val="000000">
                      <a:alpha val="43137"/>
                    </a:srgbClr>
                  </a:outerShdw>
                </a:effectLst>
              </a:rPr>
              <a:t>Dose of </a:t>
            </a:r>
            <a:r>
              <a:rPr lang="en-US" sz="4000" b="1" dirty="0">
                <a:effectLst>
                  <a:outerShdw blurRad="38100" dist="38100" dir="2700000" algn="tl">
                    <a:srgbClr val="000000">
                      <a:alpha val="43137"/>
                    </a:srgbClr>
                  </a:outerShdw>
                </a:effectLst>
                <a:latin typeface="Brush Script MT" pitchFamily="66" charset="0"/>
              </a:rPr>
              <a:t>Reality: (cont’d)</a:t>
            </a:r>
            <a:r>
              <a:rPr lang="en-US" dirty="0"/>
              <a:t> </a:t>
            </a:r>
            <a:endParaRPr lang="en-CA" b="1" dirty="0">
              <a:effectLst>
                <a:outerShdw blurRad="38100" dist="38100" dir="2700000" algn="tl">
                  <a:srgbClr val="000000">
                    <a:alpha val="43137"/>
                  </a:srgbClr>
                </a:outerShdw>
              </a:effectLst>
            </a:endParaRPr>
          </a:p>
        </p:txBody>
      </p:sp>
      <p:graphicFrame>
        <p:nvGraphicFramePr>
          <p:cNvPr id="12292" name="Object 1"/>
          <p:cNvGraphicFramePr>
            <a:graphicFrameLocks noChangeAspect="1"/>
          </p:cNvGraphicFramePr>
          <p:nvPr/>
        </p:nvGraphicFramePr>
        <p:xfrm>
          <a:off x="1250950" y="1374775"/>
          <a:ext cx="6743700" cy="4232275"/>
        </p:xfrm>
        <a:graphic>
          <a:graphicData uri="http://schemas.openxmlformats.org/presentationml/2006/ole">
            <mc:AlternateContent xmlns:mc="http://schemas.openxmlformats.org/markup-compatibility/2006">
              <mc:Choice xmlns:v="urn:schemas-microsoft-com:vml" Requires="v">
                <p:oleObj spid="_x0000_s2250" name="Visio" r:id="rId4" imgW="11867198" imgH="4493895" progId="Visio.Drawing.11">
                  <p:embed/>
                </p:oleObj>
              </mc:Choice>
              <mc:Fallback>
                <p:oleObj name="Visio" r:id="rId4" imgW="11867198" imgH="4493895"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0950" y="1374775"/>
                        <a:ext cx="6743700" cy="423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Title 1"/>
          <p:cNvSpPr txBox="1">
            <a:spLocks/>
          </p:cNvSpPr>
          <p:nvPr/>
        </p:nvSpPr>
        <p:spPr>
          <a:xfrm>
            <a:off x="6147127" y="5596920"/>
            <a:ext cx="1714500" cy="612775"/>
          </a:xfrm>
          <a:prstGeom prst="rect">
            <a:avLst/>
          </a:prstGeom>
        </p:spPr>
        <p:txBody>
          <a:bodyPr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z="2800" b="1" dirty="0">
                <a:latin typeface="Times New Roman" panose="02020603050405020304" pitchFamily="18" charset="0"/>
                <a:cs typeface="Times New Roman" panose="02020603050405020304" pitchFamily="18" charset="0"/>
              </a:rPr>
              <a:t>Data Area</a:t>
            </a:r>
            <a:endParaRPr lang="en-CA" sz="2800" b="1" dirty="0">
              <a:latin typeface="Times New Roman" panose="02020603050405020304" pitchFamily="18" charset="0"/>
              <a:cs typeface="Times New Roman" panose="02020603050405020304" pitchFamily="18" charset="0"/>
            </a:endParaRPr>
          </a:p>
        </p:txBody>
      </p:sp>
      <p:sp>
        <p:nvSpPr>
          <p:cNvPr id="10" name="Rectangle 9"/>
          <p:cNvSpPr/>
          <p:nvPr/>
        </p:nvSpPr>
        <p:spPr>
          <a:xfrm>
            <a:off x="6515100" y="3452813"/>
            <a:ext cx="914400" cy="16144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a:p>
        </p:txBody>
      </p:sp>
      <p:sp>
        <p:nvSpPr>
          <p:cNvPr id="11" name="Cloud Callout 10"/>
          <p:cNvSpPr/>
          <p:nvPr/>
        </p:nvSpPr>
        <p:spPr bwMode="auto">
          <a:xfrm>
            <a:off x="6705600" y="1817688"/>
            <a:ext cx="2247900" cy="1546225"/>
          </a:xfrm>
          <a:prstGeom prst="cloudCallout">
            <a:avLst>
              <a:gd name="adj1" fmla="val -25297"/>
              <a:gd name="adj2" fmla="val 40938"/>
            </a:avLst>
          </a:prstGeom>
          <a:solidFill>
            <a:schemeClr val="accent1"/>
          </a:solidFill>
          <a:ln w="41275" cap="flat" cmpd="sng" algn="ctr">
            <a:solidFill>
              <a:srgbClr val="FF0000"/>
            </a:solidFill>
            <a:prstDash val="solid"/>
            <a:round/>
            <a:headEnd type="none" w="med" len="med"/>
            <a:tailEnd type="none" w="med" len="med"/>
          </a:ln>
          <a:effectLst/>
        </p:spPr>
        <p:txBody>
          <a:bodyPr>
            <a:spAutoFit/>
          </a:bodyPr>
          <a:lstStyle/>
          <a:p>
            <a:pPr algn="ctr" eaLnBrk="1" hangingPunct="1">
              <a:defRPr/>
            </a:pPr>
            <a:r>
              <a:rPr lang="it-IT" sz="2000" dirty="0">
                <a:solidFill>
                  <a:srgbClr val="FF0000"/>
                </a:solidFill>
                <a:latin typeface="Times New Roman" panose="02020603050405020304" pitchFamily="18" charset="0"/>
                <a:cs typeface="Times New Roman" panose="02020603050405020304" pitchFamily="18" charset="0"/>
              </a:rPr>
              <a:t>Remain intact or unchanged</a:t>
            </a:r>
            <a:endParaRPr lang="en-CA" sz="2000" dirty="0">
              <a:solidFill>
                <a:srgbClr val="FF0000"/>
              </a:solidFill>
              <a:latin typeface="Times New Roman" panose="02020603050405020304" pitchFamily="18" charset="0"/>
              <a:cs typeface="Times New Roman" panose="02020603050405020304" pitchFamily="18" charset="0"/>
            </a:endParaRPr>
          </a:p>
        </p:txBody>
      </p:sp>
      <p:pic>
        <p:nvPicPr>
          <p:cNvPr id="12297" name="Picture 2" descr="http://www.clker.com/cliparts/e/0/f/4/12428125621652493290X_mark_18x18_02.svg.hi.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9700" y="1871663"/>
            <a:ext cx="3146425" cy="373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8" name="Picture 2" descr="http://www.starstore.com/acatalog/challenge-poster-l.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275" y="925513"/>
            <a:ext cx="133985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65416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3">
            <a:extLst>
              <a:ext uri="{FF2B5EF4-FFF2-40B4-BE49-F238E27FC236}">
                <a16:creationId xmlns:a16="http://schemas.microsoft.com/office/drawing/2014/main" id="{D8E4DAC2-4D32-44E9-BDA7-A9CDD63872C9}"/>
              </a:ext>
            </a:extLst>
          </p:cNvPr>
          <p:cNvSpPr>
            <a:spLocks noGrp="1"/>
          </p:cNvSpPr>
          <p:nvPr>
            <p:ph type="sldNum" sz="quarter" idx="12"/>
          </p:nvPr>
        </p:nvSpPr>
        <p:spPr bwMode="auto">
          <a:xfrm>
            <a:off x="6781800" y="63404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45C20D3-0470-48B5-BA0C-58E31ED82C55}" type="slidenum">
              <a:rPr lang="zh-CN" altLang="en-US" sz="1200" smtClean="0">
                <a:solidFill>
                  <a:srgbClr val="898989"/>
                </a:solidFill>
              </a:rPr>
              <a:pPr>
                <a:spcBef>
                  <a:spcPct val="0"/>
                </a:spcBef>
                <a:buFontTx/>
                <a:buNone/>
              </a:pPr>
              <a:t>60</a:t>
            </a:fld>
            <a:endParaRPr lang="en-US" altLang="zh-CN" sz="1200">
              <a:solidFill>
                <a:srgbClr val="898989"/>
              </a:solidFill>
            </a:endParaRPr>
          </a:p>
        </p:txBody>
      </p:sp>
      <p:sp>
        <p:nvSpPr>
          <p:cNvPr id="12" name="Rectangle 6">
            <a:extLst>
              <a:ext uri="{FF2B5EF4-FFF2-40B4-BE49-F238E27FC236}">
                <a16:creationId xmlns:a16="http://schemas.microsoft.com/office/drawing/2014/main" id="{EFACBAD7-3882-4F46-8869-896F23E21704}"/>
              </a:ext>
            </a:extLst>
          </p:cNvPr>
          <p:cNvSpPr>
            <a:spLocks noChangeArrowheads="1"/>
          </p:cNvSpPr>
          <p:nvPr/>
        </p:nvSpPr>
        <p:spPr bwMode="auto">
          <a:xfrm>
            <a:off x="5715000" y="3733800"/>
            <a:ext cx="1905000" cy="914400"/>
          </a:xfrm>
          <a:prstGeom prst="rect">
            <a:avLst/>
          </a:prstGeom>
          <a:noFill/>
          <a:ln w="9525">
            <a:noFill/>
            <a:miter lim="800000"/>
            <a:headEnd/>
            <a:tailEnd/>
          </a:ln>
        </p:spPr>
        <p:txBody>
          <a:bodyPr anchor="ctr"/>
          <a:lstStyle/>
          <a:p>
            <a:pPr algn="ctr" fontAlgn="auto">
              <a:spcBef>
                <a:spcPct val="20000"/>
              </a:spcBef>
              <a:spcAft>
                <a:spcPts val="0"/>
              </a:spcAft>
              <a:buClr>
                <a:schemeClr val="accent2"/>
              </a:buClr>
              <a:buSzPct val="85000"/>
              <a:buFont typeface="ZapfDingbats" pitchFamily="82" charset="2"/>
              <a:buNone/>
              <a:defRPr/>
            </a:pPr>
            <a:r>
              <a:rPr lang="en-US" sz="2800" b="1" dirty="0">
                <a:solidFill>
                  <a:schemeClr val="accent2"/>
                </a:solidFill>
                <a:latin typeface="Times New Roman" panose="02020603050405020304" pitchFamily="18" charset="0"/>
                <a:cs typeface="Times New Roman" panose="02020603050405020304" pitchFamily="18" charset="0"/>
              </a:rPr>
              <a:t>RAM image</a:t>
            </a:r>
          </a:p>
        </p:txBody>
      </p:sp>
      <p:pic>
        <p:nvPicPr>
          <p:cNvPr id="18437" name="Picture 2" descr="http://ralphlosey.files.wordpress.com/2007/06/ram.jpg">
            <a:extLst>
              <a:ext uri="{FF2B5EF4-FFF2-40B4-BE49-F238E27FC236}">
                <a16:creationId xmlns:a16="http://schemas.microsoft.com/office/drawing/2014/main" id="{0280F7C1-C00D-4997-8E83-6CA0455B84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2895600"/>
            <a:ext cx="2190750" cy="164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Picture 2">
            <a:extLst>
              <a:ext uri="{FF2B5EF4-FFF2-40B4-BE49-F238E27FC236}">
                <a16:creationId xmlns:a16="http://schemas.microsoft.com/office/drawing/2014/main" id="{36C31634-E007-46BF-8C60-AA559FD94D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4686300"/>
            <a:ext cx="183515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6">
            <a:extLst>
              <a:ext uri="{FF2B5EF4-FFF2-40B4-BE49-F238E27FC236}">
                <a16:creationId xmlns:a16="http://schemas.microsoft.com/office/drawing/2014/main" id="{B42761B0-2076-41C1-87BF-CE755D20FA55}"/>
              </a:ext>
            </a:extLst>
          </p:cNvPr>
          <p:cNvSpPr>
            <a:spLocks noChangeArrowheads="1"/>
          </p:cNvSpPr>
          <p:nvPr/>
        </p:nvSpPr>
        <p:spPr bwMode="auto">
          <a:xfrm>
            <a:off x="3962400" y="4724400"/>
            <a:ext cx="5105400" cy="914400"/>
          </a:xfrm>
          <a:prstGeom prst="rect">
            <a:avLst/>
          </a:prstGeom>
          <a:noFill/>
          <a:ln w="9525">
            <a:noFill/>
            <a:miter lim="800000"/>
            <a:headEnd/>
            <a:tailEnd/>
          </a:ln>
        </p:spPr>
        <p:txBody>
          <a:bodyPr anchor="ctr"/>
          <a:lstStyle/>
          <a:p>
            <a:pPr algn="ctr" fontAlgn="auto">
              <a:spcBef>
                <a:spcPct val="20000"/>
              </a:spcBef>
              <a:spcAft>
                <a:spcPts val="0"/>
              </a:spcAft>
              <a:buClr>
                <a:schemeClr val="accent2"/>
              </a:buClr>
              <a:buSzPct val="85000"/>
              <a:buFont typeface="ZapfDingbats" pitchFamily="82" charset="2"/>
              <a:buNone/>
              <a:defRPr/>
            </a:pPr>
            <a:r>
              <a:rPr lang="en-US" sz="28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xp-laptop-2005-07-04-1430.img</a:t>
            </a:r>
          </a:p>
        </p:txBody>
      </p:sp>
      <p:sp>
        <p:nvSpPr>
          <p:cNvPr id="9" name="Rectangle 3">
            <a:extLst>
              <a:ext uri="{FF2B5EF4-FFF2-40B4-BE49-F238E27FC236}">
                <a16:creationId xmlns:a16="http://schemas.microsoft.com/office/drawing/2014/main" id="{B65E1A99-46A6-41EE-9701-D3F443FF02D8}"/>
              </a:ext>
            </a:extLst>
          </p:cNvPr>
          <p:cNvSpPr txBox="1">
            <a:spLocks noChangeArrowheads="1"/>
          </p:cNvSpPr>
          <p:nvPr/>
        </p:nvSpPr>
        <p:spPr>
          <a:xfrm>
            <a:off x="663575" y="1181100"/>
            <a:ext cx="7816850" cy="838200"/>
          </a:xfrm>
          <a:prstGeom prst="rect">
            <a:avLst/>
          </a:prstGeom>
        </p:spPr>
        <p:txBody>
          <a:bodyPr/>
          <a:lstStyle/>
          <a:p>
            <a:pPr algn="just" eaLnBrk="1" fontAlgn="auto" hangingPunct="1">
              <a:lnSpc>
                <a:spcPct val="80000"/>
              </a:lnSpc>
              <a:spcBef>
                <a:spcPts val="0"/>
              </a:spcBef>
              <a:spcAft>
                <a:spcPts val="0"/>
              </a:spcAft>
              <a:defRPr/>
            </a:pPr>
            <a:r>
              <a:rPr lang="en-US" sz="2400" kern="0" dirty="0">
                <a:latin typeface="Times New Roman" panose="02020603050405020304" pitchFamily="18" charset="0"/>
                <a:cs typeface="Times New Roman" panose="02020603050405020304" pitchFamily="18" charset="0"/>
              </a:rPr>
              <a:t>Example volatile memory image, “</a:t>
            </a:r>
            <a:r>
              <a:rPr lang="en-US" sz="2400" b="1" kern="0" dirty="0">
                <a:latin typeface="Times New Roman" panose="02020603050405020304" pitchFamily="18" charset="0"/>
                <a:cs typeface="Times New Roman" panose="02020603050405020304" pitchFamily="18" charset="0"/>
              </a:rPr>
              <a:t>memory-</a:t>
            </a:r>
            <a:r>
              <a:rPr lang="en-US" sz="2400" b="1" kern="0" dirty="0" err="1">
                <a:latin typeface="Times New Roman" panose="02020603050405020304" pitchFamily="18" charset="0"/>
                <a:cs typeface="Times New Roman" panose="02020603050405020304" pitchFamily="18" charset="0"/>
              </a:rPr>
              <a:t>images.rar</a:t>
            </a:r>
            <a:r>
              <a:rPr lang="en-US" kern="0" dirty="0">
                <a:latin typeface="Times New Roman" panose="02020603050405020304" pitchFamily="18" charset="0"/>
                <a:cs typeface="Times New Roman" panose="02020603050405020304" pitchFamily="18" charset="0"/>
              </a:rPr>
              <a:t>”</a:t>
            </a:r>
            <a:endParaRPr lang="en-US" sz="2400" kern="0" dirty="0">
              <a:latin typeface="Times New Roman" panose="02020603050405020304" pitchFamily="18" charset="0"/>
              <a:cs typeface="Times New Roman" panose="02020603050405020304" pitchFamily="18" charset="0"/>
            </a:endParaRPr>
          </a:p>
          <a:p>
            <a:pPr algn="just" eaLnBrk="1" fontAlgn="auto" hangingPunct="1">
              <a:lnSpc>
                <a:spcPct val="80000"/>
              </a:lnSpc>
              <a:spcBef>
                <a:spcPts val="0"/>
              </a:spcBef>
              <a:spcAft>
                <a:spcPts val="0"/>
              </a:spcAft>
              <a:defRPr/>
            </a:pPr>
            <a:r>
              <a:rPr lang="en-US" sz="2400" kern="0" dirty="0">
                <a:latin typeface="Times New Roman" panose="02020603050405020304" pitchFamily="18" charset="0"/>
                <a:cs typeface="Times New Roman" panose="02020603050405020304" pitchFamily="18" charset="0"/>
              </a:rPr>
              <a:t>http://www.cfreds.nist.gov/mem/memory-images.rar</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57AD5E-2BC1-4B61-A0F2-4E14B3269594}"/>
              </a:ext>
            </a:extLst>
          </p:cNvPr>
          <p:cNvPicPr>
            <a:picLocks noChangeAspect="1"/>
          </p:cNvPicPr>
          <p:nvPr/>
        </p:nvPicPr>
        <p:blipFill>
          <a:blip r:embed="rId3"/>
          <a:stretch>
            <a:fillRect/>
          </a:stretch>
        </p:blipFill>
        <p:spPr>
          <a:xfrm>
            <a:off x="117166" y="1600200"/>
            <a:ext cx="8994407" cy="4231532"/>
          </a:xfrm>
          <a:prstGeom prst="rect">
            <a:avLst/>
          </a:prstGeom>
        </p:spPr>
      </p:pic>
      <p:sp>
        <p:nvSpPr>
          <p:cNvPr id="2" name="Slide Number Placeholder 1"/>
          <p:cNvSpPr>
            <a:spLocks noGrp="1"/>
          </p:cNvSpPr>
          <p:nvPr>
            <p:ph type="sldNum" sz="quarter" idx="12"/>
          </p:nvPr>
        </p:nvSpPr>
        <p:spPr>
          <a:xfrm>
            <a:off x="8147050" y="6400800"/>
            <a:ext cx="768350" cy="457200"/>
          </a:xfrm>
        </p:spPr>
        <p:txBody>
          <a:bodyPr/>
          <a:lstStyle/>
          <a:p>
            <a:pPr>
              <a:defRPr/>
            </a:pPr>
            <a:fld id="{FCC5876B-A3BC-48BF-9710-C9C11EEB7A36}" type="slidenum">
              <a:rPr lang="zh-CN" altLang="en-US" smtClean="0"/>
              <a:pPr>
                <a:defRPr/>
              </a:pPr>
              <a:t>61</a:t>
            </a:fld>
            <a:endParaRPr lang="en-US" altLang="zh-CN"/>
          </a:p>
        </p:txBody>
      </p:sp>
      <p:sp>
        <p:nvSpPr>
          <p:cNvPr id="3" name="Rectangle 2"/>
          <p:cNvSpPr txBox="1">
            <a:spLocks noChangeArrowheads="1"/>
          </p:cNvSpPr>
          <p:nvPr/>
        </p:nvSpPr>
        <p:spPr bwMode="auto">
          <a:xfrm>
            <a:off x="1828800" y="76201"/>
            <a:ext cx="7010400" cy="5038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buSzTx/>
            </a:pPr>
            <a:r>
              <a:rPr lang="en-US" sz="32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Analyze RAM with Volatility (cont’d)</a:t>
            </a:r>
            <a:endParaRPr kumimoji="0" lang="en-US" sz="32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pic>
        <p:nvPicPr>
          <p:cNvPr id="4" name="Picture 2" descr="http://www.deviantart.com/download/75529904/Case_Study___Stuck_in_Anime_by_ArtistsHospital.jpg"/>
          <p:cNvPicPr>
            <a:picLocks noChangeAspect="1" noChangeArrowheads="1"/>
          </p:cNvPicPr>
          <p:nvPr/>
        </p:nvPicPr>
        <p:blipFill>
          <a:blip r:embed="rId4" cstate="print"/>
          <a:srcRect/>
          <a:stretch>
            <a:fillRect/>
          </a:stretch>
        </p:blipFill>
        <p:spPr bwMode="auto">
          <a:xfrm>
            <a:off x="0" y="0"/>
            <a:ext cx="1295400" cy="921353"/>
          </a:xfrm>
          <a:prstGeom prst="rect">
            <a:avLst/>
          </a:prstGeom>
          <a:noFill/>
        </p:spPr>
      </p:pic>
      <p:sp>
        <p:nvSpPr>
          <p:cNvPr id="6" name="Rectangle 5"/>
          <p:cNvSpPr>
            <a:spLocks noChangeArrowheads="1"/>
          </p:cNvSpPr>
          <p:nvPr/>
        </p:nvSpPr>
        <p:spPr bwMode="auto">
          <a:xfrm>
            <a:off x="3981450" y="2857500"/>
            <a:ext cx="4914900" cy="647700"/>
          </a:xfrm>
          <a:prstGeom prst="rect">
            <a:avLst/>
          </a:prstGeom>
          <a:solidFill>
            <a:schemeClr val="accent1"/>
          </a:solidFill>
          <a:ln w="9525">
            <a:noFill/>
            <a:miter lim="800000"/>
            <a:headEnd/>
            <a:tailEnd/>
          </a:ln>
        </p:spPr>
        <p:txBody>
          <a:bodyPr anchor="ctr"/>
          <a:lstStyle/>
          <a:p>
            <a:pPr algn="ctr">
              <a:defRPr/>
            </a:pPr>
            <a:r>
              <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currently running processes</a:t>
            </a:r>
          </a:p>
        </p:txBody>
      </p:sp>
      <p:cxnSp>
        <p:nvCxnSpPr>
          <p:cNvPr id="7" name="Straight Arrow Connector 6"/>
          <p:cNvCxnSpPr/>
          <p:nvPr/>
        </p:nvCxnSpPr>
        <p:spPr bwMode="auto">
          <a:xfrm>
            <a:off x="3325177" y="2000656"/>
            <a:ext cx="408623" cy="0"/>
          </a:xfrm>
          <a:prstGeom prst="straightConnector1">
            <a:avLst/>
          </a:prstGeom>
          <a:noFill/>
          <a:ln w="66675" cap="flat" cmpd="sng" algn="ctr">
            <a:solidFill>
              <a:srgbClr val="FF0000"/>
            </a:solidFill>
            <a:prstDash val="solid"/>
            <a:round/>
            <a:headEnd type="none" w="med" len="med"/>
            <a:tailEnd type="none"/>
          </a:ln>
          <a:effectLst/>
        </p:spPr>
      </p:cxnSp>
    </p:spTree>
    <p:extLst>
      <p:ext uri="{BB962C8B-B14F-4D97-AF65-F5344CB8AC3E}">
        <p14:creationId xmlns:p14="http://schemas.microsoft.com/office/powerpoint/2010/main" val="32457354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886260-2F07-43BF-A9BA-8CAB73631753}"/>
              </a:ext>
            </a:extLst>
          </p:cNvPr>
          <p:cNvPicPr>
            <a:picLocks noChangeAspect="1"/>
          </p:cNvPicPr>
          <p:nvPr/>
        </p:nvPicPr>
        <p:blipFill>
          <a:blip r:embed="rId3"/>
          <a:stretch>
            <a:fillRect/>
          </a:stretch>
        </p:blipFill>
        <p:spPr>
          <a:xfrm>
            <a:off x="76200" y="2014420"/>
            <a:ext cx="9040238" cy="1990960"/>
          </a:xfrm>
          <a:prstGeom prst="rect">
            <a:avLst/>
          </a:prstGeom>
        </p:spPr>
      </p:pic>
      <p:sp>
        <p:nvSpPr>
          <p:cNvPr id="2" name="Slide Number Placeholder 1"/>
          <p:cNvSpPr>
            <a:spLocks noGrp="1"/>
          </p:cNvSpPr>
          <p:nvPr>
            <p:ph type="sldNum" sz="quarter" idx="12"/>
          </p:nvPr>
        </p:nvSpPr>
        <p:spPr>
          <a:xfrm>
            <a:off x="8147050" y="6400800"/>
            <a:ext cx="768350" cy="457200"/>
          </a:xfrm>
        </p:spPr>
        <p:txBody>
          <a:bodyPr/>
          <a:lstStyle/>
          <a:p>
            <a:pPr>
              <a:defRPr/>
            </a:pPr>
            <a:fld id="{FCC5876B-A3BC-48BF-9710-C9C11EEB7A36}" type="slidenum">
              <a:rPr lang="zh-CN" altLang="en-US" smtClean="0"/>
              <a:pPr>
                <a:defRPr/>
              </a:pPr>
              <a:t>62</a:t>
            </a:fld>
            <a:endParaRPr lang="en-US" altLang="zh-CN"/>
          </a:p>
        </p:txBody>
      </p:sp>
      <p:sp>
        <p:nvSpPr>
          <p:cNvPr id="3" name="Rectangle 2"/>
          <p:cNvSpPr txBox="1">
            <a:spLocks noChangeArrowheads="1"/>
          </p:cNvSpPr>
          <p:nvPr/>
        </p:nvSpPr>
        <p:spPr bwMode="auto">
          <a:xfrm>
            <a:off x="1520825" y="215267"/>
            <a:ext cx="7010400" cy="5038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buSzTx/>
            </a:pPr>
            <a:r>
              <a:rPr lang="en-US" sz="32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Analyze RAM with Volatility (cont’d)</a:t>
            </a:r>
            <a:endParaRPr kumimoji="0" lang="en-US" sz="32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pic>
        <p:nvPicPr>
          <p:cNvPr id="4" name="Picture 2" descr="http://www.deviantart.com/download/75529904/Case_Study___Stuck_in_Anime_by_ArtistsHospital.jpg"/>
          <p:cNvPicPr>
            <a:picLocks noChangeAspect="1" noChangeArrowheads="1"/>
          </p:cNvPicPr>
          <p:nvPr/>
        </p:nvPicPr>
        <p:blipFill>
          <a:blip r:embed="rId4" cstate="print"/>
          <a:srcRect/>
          <a:stretch>
            <a:fillRect/>
          </a:stretch>
        </p:blipFill>
        <p:spPr bwMode="auto">
          <a:xfrm>
            <a:off x="0" y="0"/>
            <a:ext cx="1295400" cy="921353"/>
          </a:xfrm>
          <a:prstGeom prst="rect">
            <a:avLst/>
          </a:prstGeom>
          <a:noFill/>
        </p:spPr>
      </p:pic>
      <p:cxnSp>
        <p:nvCxnSpPr>
          <p:cNvPr id="7" name="Straight Arrow Connector 6"/>
          <p:cNvCxnSpPr>
            <a:cxnSpLocks/>
          </p:cNvCxnSpPr>
          <p:nvPr/>
        </p:nvCxnSpPr>
        <p:spPr bwMode="auto">
          <a:xfrm>
            <a:off x="4503906" y="2534056"/>
            <a:ext cx="1047835" cy="0"/>
          </a:xfrm>
          <a:prstGeom prst="straightConnector1">
            <a:avLst/>
          </a:prstGeom>
          <a:noFill/>
          <a:ln w="66675" cap="flat" cmpd="sng" algn="ctr">
            <a:solidFill>
              <a:srgbClr val="FF0000"/>
            </a:solidFill>
            <a:prstDash val="solid"/>
            <a:round/>
            <a:headEnd type="none" w="med" len="med"/>
            <a:tailEnd type="none"/>
          </a:ln>
          <a:effectLst/>
        </p:spPr>
      </p:cxnSp>
      <p:sp>
        <p:nvSpPr>
          <p:cNvPr id="6" name="Rectangle 5"/>
          <p:cNvSpPr>
            <a:spLocks noChangeArrowheads="1"/>
          </p:cNvSpPr>
          <p:nvPr/>
        </p:nvSpPr>
        <p:spPr bwMode="auto">
          <a:xfrm>
            <a:off x="3733800" y="3505200"/>
            <a:ext cx="4914900" cy="647700"/>
          </a:xfrm>
          <a:prstGeom prst="rect">
            <a:avLst/>
          </a:prstGeom>
          <a:solidFill>
            <a:schemeClr val="accent1"/>
          </a:solidFill>
          <a:ln w="9525">
            <a:noFill/>
            <a:miter lim="800000"/>
            <a:headEnd/>
            <a:tailEnd/>
          </a:ln>
        </p:spPr>
        <p:txBody>
          <a:bodyPr anchor="ctr"/>
          <a:lstStyle/>
          <a:p>
            <a:pPr algn="ctr">
              <a:defRPr/>
            </a:pPr>
            <a:r>
              <a:rPr lang="en-US" sz="2800" b="1" dirty="0">
                <a:solidFill>
                  <a:schemeClr val="accent2"/>
                </a:solidFill>
                <a:effectLst>
                  <a:outerShdw blurRad="38100" dist="38100" dir="2700000" algn="tl">
                    <a:srgbClr val="000000">
                      <a:alpha val="43137"/>
                    </a:srgbClr>
                  </a:outerShdw>
                </a:effectLst>
                <a:latin typeface="Times New Roman" pitchFamily="18" charset="0"/>
                <a:cs typeface="Times New Roman" pitchFamily="18" charset="0"/>
              </a:rPr>
              <a:t>The list of open connections</a:t>
            </a:r>
          </a:p>
        </p:txBody>
      </p:sp>
    </p:spTree>
    <p:extLst>
      <p:ext uri="{BB962C8B-B14F-4D97-AF65-F5344CB8AC3E}">
        <p14:creationId xmlns:p14="http://schemas.microsoft.com/office/powerpoint/2010/main" val="2240170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a:extLst>
              <a:ext uri="{FF2B5EF4-FFF2-40B4-BE49-F238E27FC236}">
                <a16:creationId xmlns:a16="http://schemas.microsoft.com/office/drawing/2014/main" id="{7BE48000-F891-4019-A8C5-75D02FEF67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600200"/>
            <a:ext cx="6477000" cy="489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Picture 2" descr="http://www.deviantart.com/download/75529904/Case_Study___Stuck_in_Anime_by_ArtistsHospital.jpg">
            <a:extLst>
              <a:ext uri="{FF2B5EF4-FFF2-40B4-BE49-F238E27FC236}">
                <a16:creationId xmlns:a16="http://schemas.microsoft.com/office/drawing/2014/main" id="{3C475DFB-2D54-47E4-934B-8E5B9BB22C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524000" cy="108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a:extLst>
              <a:ext uri="{FF2B5EF4-FFF2-40B4-BE49-F238E27FC236}">
                <a16:creationId xmlns:a16="http://schemas.microsoft.com/office/drawing/2014/main" id="{19B24971-00BD-4560-B5CB-C7CC6AE937AD}"/>
              </a:ext>
            </a:extLst>
          </p:cNvPr>
          <p:cNvSpPr txBox="1">
            <a:spLocks noChangeArrowheads="1"/>
          </p:cNvSpPr>
          <p:nvPr/>
        </p:nvSpPr>
        <p:spPr bwMode="auto">
          <a:xfrm>
            <a:off x="1828800" y="76200"/>
            <a:ext cx="7010400" cy="1008063"/>
          </a:xfrm>
          <a:prstGeom prst="rect">
            <a:avLst/>
          </a:prstGeom>
          <a:noFill/>
          <a:ln w="9525">
            <a:noFill/>
            <a:miter lim="800000"/>
            <a:headEnd/>
            <a:tailEnd/>
          </a:ln>
        </p:spPr>
        <p:txBody>
          <a:bodyPr anchor="ctr"/>
          <a:lstStyle/>
          <a:p>
            <a:pPr algn="ctr" eaLnBrk="1" fontAlgn="auto" hangingPunct="1">
              <a:spcAft>
                <a:spcPts val="0"/>
              </a:spcAft>
              <a:defRPr/>
            </a:pPr>
            <a:r>
              <a:rPr lang="en-US" sz="3200" b="1" kern="0" dirty="0">
                <a:solidFill>
                  <a:schemeClr val="tx2"/>
                </a:solidFill>
                <a:latin typeface="Times New Roman" panose="02020603050405020304" pitchFamily="18" charset="0"/>
                <a:ea typeface="+mj-ea"/>
                <a:cs typeface="Times New Roman" panose="02020603050405020304" pitchFamily="18" charset="0"/>
              </a:rPr>
              <a:t>Analyze RAM with Volatility (cont’d)</a:t>
            </a:r>
          </a:p>
        </p:txBody>
      </p:sp>
      <p:sp>
        <p:nvSpPr>
          <p:cNvPr id="5" name="Rectangle 4">
            <a:extLst>
              <a:ext uri="{FF2B5EF4-FFF2-40B4-BE49-F238E27FC236}">
                <a16:creationId xmlns:a16="http://schemas.microsoft.com/office/drawing/2014/main" id="{22254FED-A607-4493-BA58-652D525188AF}"/>
              </a:ext>
            </a:extLst>
          </p:cNvPr>
          <p:cNvSpPr/>
          <p:nvPr/>
        </p:nvSpPr>
        <p:spPr>
          <a:xfrm>
            <a:off x="1676400" y="4953000"/>
            <a:ext cx="2895600" cy="228600"/>
          </a:xfrm>
          <a:prstGeom prst="rect">
            <a:avLst/>
          </a:prstGeom>
          <a:noFill/>
          <a:ln w="666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028" name="Picture 4" descr="http://www.servitokss.com/wp-content/uploads/2009/07/man_question_mark.jpg">
            <a:extLst>
              <a:ext uri="{FF2B5EF4-FFF2-40B4-BE49-F238E27FC236}">
                <a16:creationId xmlns:a16="http://schemas.microsoft.com/office/drawing/2014/main" id="{9D838DAD-B3E5-4D4E-91FA-88CB87221C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3352800"/>
            <a:ext cx="1335088"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5" name="Slide Number Placeholder 3">
            <a:extLst>
              <a:ext uri="{FF2B5EF4-FFF2-40B4-BE49-F238E27FC236}">
                <a16:creationId xmlns:a16="http://schemas.microsoft.com/office/drawing/2014/main" id="{CD1C68EE-0DAA-498A-84AF-0126434D7BCD}"/>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92126EC-7259-41AD-96C3-759CA34412F5}" type="slidenum">
              <a:rPr lang="zh-CN" altLang="en-US" sz="1200" smtClean="0">
                <a:solidFill>
                  <a:srgbClr val="898989"/>
                </a:solidFill>
              </a:rPr>
              <a:pPr>
                <a:spcBef>
                  <a:spcPct val="0"/>
                </a:spcBef>
                <a:buFontTx/>
                <a:buNone/>
              </a:pPr>
              <a:t>63</a:t>
            </a:fld>
            <a:endParaRPr lang="en-US" altLang="zh-CN"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par>
                          <p:cTn id="8" fill="hold" nodeType="afterGroup">
                            <p:stCondLst>
                              <p:cond delay="500"/>
                            </p:stCondLst>
                            <p:childTnLst>
                              <p:par>
                                <p:cTn id="9" presetID="5" presetClass="entr" presetSubtype="10" fill="hold" nodeType="afterEffect">
                                  <p:stCondLst>
                                    <p:cond delay="0"/>
                                  </p:stCondLst>
                                  <p:childTnLst>
                                    <p:set>
                                      <p:cBhvr>
                                        <p:cTn id="10" dur="1" fill="hold">
                                          <p:stCondLst>
                                            <p:cond delay="0"/>
                                          </p:stCondLst>
                                        </p:cTn>
                                        <p:tgtEl>
                                          <p:spTgt spid="1028"/>
                                        </p:tgtEl>
                                        <p:attrNameLst>
                                          <p:attrName>style.visibility</p:attrName>
                                        </p:attrNameLst>
                                      </p:cBhvr>
                                      <p:to>
                                        <p:strVal val="visible"/>
                                      </p:to>
                                    </p:set>
                                    <p:animEffect transition="in" filter="checkerboard(across)">
                                      <p:cBhvr>
                                        <p:cTn id="1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3">
            <a:extLst>
              <a:ext uri="{FF2B5EF4-FFF2-40B4-BE49-F238E27FC236}">
                <a16:creationId xmlns:a16="http://schemas.microsoft.com/office/drawing/2014/main" id="{403E0343-7219-4D6C-BF0A-D2A92BDA875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08A32CB-6C07-4F03-8EC9-50150E8BCFE4}" type="slidenum">
              <a:rPr lang="zh-CN" altLang="en-US" sz="1200" smtClean="0">
                <a:solidFill>
                  <a:srgbClr val="898989"/>
                </a:solidFill>
              </a:rPr>
              <a:pPr>
                <a:spcBef>
                  <a:spcPct val="0"/>
                </a:spcBef>
                <a:buFontTx/>
                <a:buNone/>
              </a:pPr>
              <a:t>64</a:t>
            </a:fld>
            <a:endParaRPr lang="en-US" altLang="zh-CN" sz="1200">
              <a:solidFill>
                <a:srgbClr val="898989"/>
              </a:solidFill>
            </a:endParaRPr>
          </a:p>
        </p:txBody>
      </p:sp>
      <p:pic>
        <p:nvPicPr>
          <p:cNvPr id="23555" name="Picture 4" descr="http://www.deviantart.com/download/75529904/Case_Study___Stuck_in_Anime_by_ArtistsHospital.jpg">
            <a:extLst>
              <a:ext uri="{FF2B5EF4-FFF2-40B4-BE49-F238E27FC236}">
                <a16:creationId xmlns:a16="http://schemas.microsoft.com/office/drawing/2014/main" id="{275530A4-CBF7-4350-9198-B14F04DEA1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24000" cy="108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A2EB2CAD-412D-41FA-BCEA-B23008112268}"/>
              </a:ext>
            </a:extLst>
          </p:cNvPr>
          <p:cNvSpPr txBox="1">
            <a:spLocks noChangeArrowheads="1"/>
          </p:cNvSpPr>
          <p:nvPr/>
        </p:nvSpPr>
        <p:spPr bwMode="auto">
          <a:xfrm>
            <a:off x="1828800" y="76200"/>
            <a:ext cx="7010400" cy="1008063"/>
          </a:xfrm>
          <a:prstGeom prst="rect">
            <a:avLst/>
          </a:prstGeom>
          <a:noFill/>
          <a:ln w="9525">
            <a:noFill/>
            <a:miter lim="800000"/>
            <a:headEnd/>
            <a:tailEnd/>
          </a:ln>
        </p:spPr>
        <p:txBody>
          <a:bodyPr anchor="ctr"/>
          <a:lstStyle/>
          <a:p>
            <a:pPr algn="ctr" eaLnBrk="1" fontAlgn="auto" hangingPunct="1">
              <a:spcAft>
                <a:spcPts val="0"/>
              </a:spcAft>
              <a:defRPr/>
            </a:pPr>
            <a:r>
              <a:rPr lang="en-US" sz="3200" b="1" kern="0" dirty="0">
                <a:solidFill>
                  <a:schemeClr val="tx2"/>
                </a:solidFill>
                <a:latin typeface="Times New Roman" panose="02020603050405020304" pitchFamily="18" charset="0"/>
                <a:ea typeface="+mj-ea"/>
                <a:cs typeface="Times New Roman" panose="02020603050405020304" pitchFamily="18" charset="0"/>
              </a:rPr>
              <a:t>Analyze RAM with Volatility (cont’d)</a:t>
            </a:r>
          </a:p>
        </p:txBody>
      </p:sp>
      <p:pic>
        <p:nvPicPr>
          <p:cNvPr id="23557" name="Picture 2">
            <a:extLst>
              <a:ext uri="{FF2B5EF4-FFF2-40B4-BE49-F238E27FC236}">
                <a16:creationId xmlns:a16="http://schemas.microsoft.com/office/drawing/2014/main" id="{135F0544-4027-40E0-AB49-ECE42DEE44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1219200"/>
            <a:ext cx="5410200" cy="497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upload.wikimedia.org/wikipedia/commons/e/e8/DDR2_ram_mounte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3033183"/>
            <a:ext cx="4616450" cy="3077634"/>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pPr>
              <a:defRPr/>
            </a:pPr>
            <a:fld id="{1B6C148D-A780-45FC-BFCE-5F62921F7EFC}" type="slidenum">
              <a:rPr lang="en-US" smtClean="0"/>
              <a:pPr>
                <a:defRPr/>
              </a:pPr>
              <a:t>65</a:t>
            </a:fld>
            <a:endParaRPr lang="en-US"/>
          </a:p>
        </p:txBody>
      </p:sp>
      <p:sp>
        <p:nvSpPr>
          <p:cNvPr id="6" name="Title 1"/>
          <p:cNvSpPr txBox="1">
            <a:spLocks/>
          </p:cNvSpPr>
          <p:nvPr/>
        </p:nvSpPr>
        <p:spPr bwMode="auto">
          <a:xfrm>
            <a:off x="114300" y="1752600"/>
            <a:ext cx="8534400" cy="83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marL="0" indent="0">
              <a:buNone/>
              <a:defRPr/>
            </a:pPr>
            <a:r>
              <a:rPr lang="en-US" sz="4000" b="1" dirty="0">
                <a:solidFill>
                  <a:schemeClr val="accent6"/>
                </a:solidFill>
                <a:effectLst>
                  <a:outerShdw blurRad="38100" dist="38100" dir="2700000" algn="tl">
                    <a:srgbClr val="000000">
                      <a:alpha val="43137"/>
                    </a:srgbClr>
                  </a:outerShdw>
                </a:effectLst>
              </a:rPr>
              <a:t>Dose of </a:t>
            </a:r>
            <a:r>
              <a:rPr lang="en-US" sz="4000" b="1" dirty="0">
                <a:effectLst>
                  <a:outerShdw blurRad="38100" dist="38100" dir="2700000" algn="tl">
                    <a:srgbClr val="000000">
                      <a:alpha val="43137"/>
                    </a:srgbClr>
                  </a:outerShdw>
                </a:effectLst>
                <a:latin typeface="Brush Script MT" pitchFamily="66" charset="0"/>
              </a:rPr>
              <a:t>Reality:</a:t>
            </a:r>
            <a:r>
              <a:rPr lang="en-US" dirty="0"/>
              <a:t> </a:t>
            </a:r>
            <a:endParaRPr lang="en-CA" b="1" dirty="0">
              <a:effectLst>
                <a:outerShdw blurRad="38100" dist="38100" dir="2700000" algn="tl">
                  <a:srgbClr val="000000">
                    <a:alpha val="43137"/>
                  </a:srgbClr>
                </a:outerShdw>
              </a:effectLst>
            </a:endParaRPr>
          </a:p>
        </p:txBody>
      </p:sp>
      <p:pic>
        <p:nvPicPr>
          <p:cNvPr id="8" name="Picture 2" descr="http://www.deviantart.com/download/75529904/Case_Study___Stuck_in_Anime_by_ArtistsHospital.jpg"/>
          <p:cNvPicPr>
            <a:picLocks noChangeAspect="1" noChangeArrowheads="1"/>
          </p:cNvPicPr>
          <p:nvPr/>
        </p:nvPicPr>
        <p:blipFill>
          <a:blip r:embed="rId4" cstate="print"/>
          <a:srcRect/>
          <a:stretch>
            <a:fillRect/>
          </a:stretch>
        </p:blipFill>
        <p:spPr bwMode="auto">
          <a:xfrm>
            <a:off x="0" y="0"/>
            <a:ext cx="2227522" cy="1584325"/>
          </a:xfrm>
          <a:prstGeom prst="rect">
            <a:avLst/>
          </a:prstGeom>
          <a:noFill/>
        </p:spPr>
      </p:pic>
      <p:sp>
        <p:nvSpPr>
          <p:cNvPr id="10" name="AutoShape 6"/>
          <p:cNvSpPr>
            <a:spLocks noChangeArrowheads="1"/>
          </p:cNvSpPr>
          <p:nvPr/>
        </p:nvSpPr>
        <p:spPr bwMode="auto">
          <a:xfrm>
            <a:off x="4514850" y="990600"/>
            <a:ext cx="4038600" cy="1600199"/>
          </a:xfrm>
          <a:prstGeom prst="cloudCallout">
            <a:avLst>
              <a:gd name="adj1" fmla="val -63444"/>
              <a:gd name="adj2" fmla="val 141821"/>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9525">
            <a:solidFill>
              <a:schemeClr val="tx1"/>
            </a:solidFill>
            <a:round/>
            <a:headEnd/>
            <a:tailEnd/>
          </a:ln>
        </p:spPr>
        <p:txBody>
          <a:bodyPr/>
          <a:lstStyle/>
          <a:p>
            <a:pPr algn="ctr">
              <a:defRPr/>
            </a:pPr>
            <a:r>
              <a:rPr lang="en-US" sz="2800" b="1" dirty="0">
                <a:solidFill>
                  <a:srgbClr val="FF0000"/>
                </a:solidFill>
                <a:effectLst>
                  <a:outerShdw blurRad="38100" dist="38100" dir="2700000" algn="tl">
                    <a:srgbClr val="FFFFFF"/>
                  </a:outerShdw>
                </a:effectLst>
                <a:latin typeface="Times New Roman" pitchFamily="18" charset="0"/>
                <a:cs typeface="Times New Roman" pitchFamily="18" charset="0"/>
              </a:rPr>
              <a:t>A lot of files!</a:t>
            </a:r>
          </a:p>
        </p:txBody>
      </p:sp>
      <p:sp>
        <p:nvSpPr>
          <p:cNvPr id="4" name="Oval 3"/>
          <p:cNvSpPr/>
          <p:nvPr/>
        </p:nvSpPr>
        <p:spPr bwMode="auto">
          <a:xfrm rot="739270">
            <a:off x="1394751" y="4068990"/>
            <a:ext cx="4701511" cy="1219200"/>
          </a:xfrm>
          <a:prstGeom prst="ellipse">
            <a:avLst/>
          </a:prstGeom>
          <a:noFill/>
          <a:ln w="476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CA" sz="2400" b="0" i="0" u="none" strike="noStrike" cap="none" normalizeH="0" baseline="0">
              <a:ln>
                <a:noFill/>
              </a:ln>
              <a:solidFill>
                <a:schemeClr val="tx1"/>
              </a:solidFill>
              <a:effectLst/>
              <a:latin typeface="Comic Sans MS" pitchFamily="66" charset="0"/>
            </a:endParaRPr>
          </a:p>
        </p:txBody>
      </p:sp>
      <p:pic>
        <p:nvPicPr>
          <p:cNvPr id="12" name="Picture 16" descr="zebras">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24750" y="2487215"/>
            <a:ext cx="838200" cy="81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http://images6.fanpop.com/image/photos/32400000/-33-louis-tomlinson-32431823-500-497.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43850" y="3581654"/>
            <a:ext cx="995040" cy="990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29987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CC5876B-A3BC-48BF-9710-C9C11EEB7A36}" type="slidenum">
              <a:rPr lang="zh-CN" altLang="en-US" smtClean="0"/>
              <a:pPr>
                <a:defRPr/>
              </a:pPr>
              <a:t>66</a:t>
            </a:fld>
            <a:endParaRPr lang="en-US" altLang="zh-CN"/>
          </a:p>
        </p:txBody>
      </p:sp>
      <p:sp>
        <p:nvSpPr>
          <p:cNvPr id="3" name="Rectangle 2"/>
          <p:cNvSpPr txBox="1">
            <a:spLocks noChangeArrowheads="1"/>
          </p:cNvSpPr>
          <p:nvPr/>
        </p:nvSpPr>
        <p:spPr bwMode="auto">
          <a:xfrm>
            <a:off x="920750" y="1447800"/>
            <a:ext cx="7613650" cy="1219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buSzTx/>
            </a:pPr>
            <a:r>
              <a:rPr lang="en-US" sz="3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rPr>
              <a:t>Live File Carving with Scalpel</a:t>
            </a:r>
            <a:endParaRPr kumimoji="0" lang="en-US" sz="3800" b="1" i="0" u="none"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Times New Roman" pitchFamily="18" charset="0"/>
              <a:ea typeface="+mj-ea"/>
              <a:cs typeface="Times New Roman" pitchFamily="18" charset="0"/>
            </a:endParaRPr>
          </a:p>
        </p:txBody>
      </p:sp>
      <p:pic>
        <p:nvPicPr>
          <p:cNvPr id="4" name="Picture 2" descr="http://www.deviantart.com/download/75529904/Case_Study___Stuck_in_Anime_by_ArtistsHospital.jpg"/>
          <p:cNvPicPr>
            <a:picLocks noChangeAspect="1" noChangeArrowheads="1"/>
          </p:cNvPicPr>
          <p:nvPr/>
        </p:nvPicPr>
        <p:blipFill>
          <a:blip r:embed="rId3" cstate="print"/>
          <a:srcRect/>
          <a:stretch>
            <a:fillRect/>
          </a:stretch>
        </p:blipFill>
        <p:spPr bwMode="auto">
          <a:xfrm>
            <a:off x="0" y="0"/>
            <a:ext cx="2227522" cy="1584325"/>
          </a:xfrm>
          <a:prstGeom prst="rect">
            <a:avLst/>
          </a:prstGeom>
          <a:noFill/>
        </p:spPr>
      </p:pic>
      <p:sp>
        <p:nvSpPr>
          <p:cNvPr id="6" name="Rectangle 2"/>
          <p:cNvSpPr txBox="1">
            <a:spLocks noChangeArrowheads="1"/>
          </p:cNvSpPr>
          <p:nvPr/>
        </p:nvSpPr>
        <p:spPr bwMode="auto">
          <a:xfrm>
            <a:off x="6330950" y="5811727"/>
            <a:ext cx="243205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a:spcBef>
                <a:spcPct val="0"/>
              </a:spcBef>
              <a:buClrTx/>
              <a:buSzTx/>
            </a:pPr>
            <a:r>
              <a:rPr lang="en-US" sz="2800" b="1" kern="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Scalpel</a:t>
            </a:r>
            <a:endParaRPr lang="en-US" sz="2800" b="1" kern="0" dirty="0">
              <a:solidFill>
                <a:schemeClr val="tx2"/>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pic>
        <p:nvPicPr>
          <p:cNvPr id="7" name="Picture 4" descr="http://www.islandnet.com/~rcarr/TOOLS_button.jpg"/>
          <p:cNvPicPr>
            <a:picLocks noChangeAspect="1" noChangeArrowheads="1"/>
          </p:cNvPicPr>
          <p:nvPr/>
        </p:nvPicPr>
        <p:blipFill>
          <a:blip r:embed="rId4" cstate="print"/>
          <a:srcRect/>
          <a:stretch>
            <a:fillRect/>
          </a:stretch>
        </p:blipFill>
        <p:spPr bwMode="auto">
          <a:xfrm>
            <a:off x="6248400" y="4648200"/>
            <a:ext cx="2286000" cy="1066800"/>
          </a:xfrm>
          <a:prstGeom prst="rect">
            <a:avLst/>
          </a:prstGeom>
          <a:noFill/>
        </p:spPr>
      </p:pic>
      <p:sp>
        <p:nvSpPr>
          <p:cNvPr id="8" name="AutoShape 6"/>
          <p:cNvSpPr>
            <a:spLocks noChangeArrowheads="1"/>
          </p:cNvSpPr>
          <p:nvPr/>
        </p:nvSpPr>
        <p:spPr bwMode="auto">
          <a:xfrm>
            <a:off x="4267200" y="2438400"/>
            <a:ext cx="4038600" cy="1524000"/>
          </a:xfrm>
          <a:prstGeom prst="cloudCallout">
            <a:avLst>
              <a:gd name="adj1" fmla="val -39628"/>
              <a:gd name="adj2" fmla="val 34166"/>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9525">
            <a:solidFill>
              <a:schemeClr val="tx1"/>
            </a:solidFill>
            <a:round/>
            <a:headEnd/>
            <a:tailEnd/>
          </a:ln>
        </p:spPr>
        <p:txBody>
          <a:bodyPr/>
          <a:lstStyle/>
          <a:p>
            <a:pPr algn="ctr">
              <a:defRPr/>
            </a:pPr>
            <a:r>
              <a:rPr lang="en-US" sz="2800" b="1" dirty="0" err="1">
                <a:solidFill>
                  <a:srgbClr val="FF0000"/>
                </a:solidFill>
                <a:effectLst>
                  <a:outerShdw blurRad="38100" dist="38100" dir="2700000" algn="tl">
                    <a:srgbClr val="FFFFFF"/>
                  </a:outerShdw>
                </a:effectLst>
                <a:latin typeface="Times New Roman" pitchFamily="18" charset="0"/>
                <a:cs typeface="Times New Roman" pitchFamily="18" charset="0"/>
              </a:rPr>
              <a:t>filesystem</a:t>
            </a:r>
            <a:r>
              <a:rPr lang="en-US" sz="2800" b="1" dirty="0">
                <a:solidFill>
                  <a:srgbClr val="FF0000"/>
                </a:solidFill>
                <a:effectLst>
                  <a:outerShdw blurRad="38100" dist="38100" dir="2700000" algn="tl">
                    <a:srgbClr val="FFFFFF"/>
                  </a:outerShdw>
                </a:effectLst>
                <a:latin typeface="Times New Roman" pitchFamily="18" charset="0"/>
                <a:cs typeface="Times New Roman" pitchFamily="18" charset="0"/>
              </a:rPr>
              <a:t>-independent</a:t>
            </a:r>
          </a:p>
        </p:txBody>
      </p:sp>
      <p:sp>
        <p:nvSpPr>
          <p:cNvPr id="9" name="Rectangle 3"/>
          <p:cNvSpPr txBox="1">
            <a:spLocks noChangeArrowheads="1"/>
          </p:cNvSpPr>
          <p:nvPr/>
        </p:nvSpPr>
        <p:spPr>
          <a:xfrm>
            <a:off x="304800" y="3962401"/>
            <a:ext cx="5562600" cy="2230326"/>
          </a:xfrm>
          <a:prstGeom prst="rect">
            <a:avLst/>
          </a:prstGeom>
        </p:spPr>
        <p:txBody>
          <a:bodyPr/>
          <a:lstStyle/>
          <a:p>
            <a:pPr lvl="0" algn="just" eaLnBrk="1">
              <a:lnSpc>
                <a:spcPct val="80000"/>
              </a:lnSpc>
            </a:pPr>
            <a:r>
              <a:rPr lang="en-US" kern="0" dirty="0">
                <a:latin typeface="Times New Roman" pitchFamily="18" charset="0"/>
                <a:cs typeface="Times New Roman" pitchFamily="18" charset="0"/>
              </a:rPr>
              <a:t> </a:t>
            </a:r>
            <a:r>
              <a:rPr lang="en-US" sz="2800" kern="0" dirty="0">
                <a:latin typeface="Times New Roman" pitchFamily="18" charset="0"/>
                <a:cs typeface="Times New Roman" pitchFamily="18" charset="0"/>
              </a:rPr>
              <a:t>Assume the data blocks of the files to reside sequentially in the image under investigation, and then recover files based on their headers, footers (the file size), and internal data structures.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3"/>
          <p:cNvSpPr>
            <a:spLocks noGrp="1" noChangeArrowheads="1"/>
          </p:cNvSpPr>
          <p:nvPr>
            <p:ph type="body" idx="1"/>
          </p:nvPr>
        </p:nvSpPr>
        <p:spPr>
          <a:xfrm>
            <a:off x="1905000" y="1117523"/>
            <a:ext cx="3962400" cy="571500"/>
          </a:xfrm>
        </p:spPr>
        <p:txBody>
          <a:bodyPr/>
          <a:lstStyle/>
          <a:p>
            <a:pPr marL="0" lvl="2" indent="0">
              <a:buNone/>
            </a:pPr>
            <a:r>
              <a:rPr lang="en-US" altLang="zh-CN" sz="2800" dirty="0">
                <a:latin typeface="Times New Roman" pitchFamily="18" charset="0"/>
                <a:ea typeface="SimSun" pitchFamily="2" charset="-122"/>
                <a:cs typeface="Times New Roman" pitchFamily="18" charset="0"/>
              </a:rPr>
              <a:t>Chapter 9</a:t>
            </a:r>
            <a:endParaRPr lang="en-US" altLang="zh-CN" sz="2800" dirty="0">
              <a:ea typeface="SimSun" pitchFamily="2" charset="-122"/>
              <a:cs typeface="Times New Roman" pitchFamily="18" charset="0"/>
            </a:endParaRPr>
          </a:p>
        </p:txBody>
      </p:sp>
      <p:sp>
        <p:nvSpPr>
          <p:cNvPr id="7" name="Rectangle 2"/>
          <p:cNvSpPr>
            <a:spLocks noGrp="1" noChangeArrowheads="1"/>
          </p:cNvSpPr>
          <p:nvPr>
            <p:ph type="title"/>
          </p:nvPr>
        </p:nvSpPr>
        <p:spPr>
          <a:xfrm>
            <a:off x="222250" y="209549"/>
            <a:ext cx="7772400" cy="571500"/>
          </a:xfrm>
        </p:spPr>
        <p:txBody>
          <a:bodyPr/>
          <a:lstStyle/>
          <a:p>
            <a:r>
              <a:rPr lang="en-US" altLang="zh-CN" u="none" dirty="0">
                <a:latin typeface="Times New Roman" pitchFamily="18" charset="0"/>
                <a:ea typeface="SimSun" pitchFamily="2" charset="-122"/>
                <a:cs typeface="Times New Roman" pitchFamily="18" charset="0"/>
              </a:rPr>
              <a:t>Reading materials</a:t>
            </a:r>
          </a:p>
        </p:txBody>
      </p:sp>
      <p:pic>
        <p:nvPicPr>
          <p:cNvPr id="6" name="Picture 2" descr="https://s3.amazonaws.com/bookalytics-cover-images/9783030005818-big.jpg">
            <a:extLst>
              <a:ext uri="{FF2B5EF4-FFF2-40B4-BE49-F238E27FC236}">
                <a16:creationId xmlns:a16="http://schemas.microsoft.com/office/drawing/2014/main" id="{CB9FF46D-F3E8-4E1D-8C26-84F046A2C9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482" y="857249"/>
            <a:ext cx="893618" cy="1344895"/>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5">
            <a:extLst>
              <a:ext uri="{FF2B5EF4-FFF2-40B4-BE49-F238E27FC236}">
                <a16:creationId xmlns:a16="http://schemas.microsoft.com/office/drawing/2014/main" id="{225DD685-DE32-405E-86B6-1191CD422F1F}"/>
              </a:ext>
            </a:extLst>
          </p:cNvPr>
          <p:cNvSpPr>
            <a:spLocks noGrp="1"/>
          </p:cNvSpPr>
          <p:nvPr>
            <p:ph type="sldNum" sz="quarter" idx="12"/>
          </p:nvPr>
        </p:nvSpPr>
        <p:spPr>
          <a:xfrm>
            <a:off x="7994650" y="6400800"/>
            <a:ext cx="768350" cy="457200"/>
          </a:xfrm>
          <a:noFill/>
        </p:spPr>
        <p:txBody>
          <a:bodyPr/>
          <a:lstStyle/>
          <a:p>
            <a:fld id="{CC941794-6EDC-4502-8330-BB943E511C3D}" type="slidenum">
              <a:rPr lang="en-US" smtClean="0"/>
              <a:pPr/>
              <a:t>67</a:t>
            </a:fld>
            <a:endParaRPr lang="en-US" dirty="0"/>
          </a:p>
        </p:txBody>
      </p:sp>
      <p:sp>
        <p:nvSpPr>
          <p:cNvPr id="8" name="Rectangle 3">
            <a:extLst>
              <a:ext uri="{FF2B5EF4-FFF2-40B4-BE49-F238E27FC236}">
                <a16:creationId xmlns:a16="http://schemas.microsoft.com/office/drawing/2014/main" id="{EC5AAF13-A399-49CB-ADCD-CE0DF085A62C}"/>
              </a:ext>
            </a:extLst>
          </p:cNvPr>
          <p:cNvSpPr txBox="1">
            <a:spLocks noChangeArrowheads="1"/>
          </p:cNvSpPr>
          <p:nvPr/>
        </p:nvSpPr>
        <p:spPr bwMode="auto">
          <a:xfrm>
            <a:off x="381000" y="2552700"/>
            <a:ext cx="8458200" cy="36957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ts val="120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ts val="600"/>
              </a:spcAft>
              <a:buClr>
                <a:schemeClr val="accent2"/>
              </a:buClr>
              <a:buSzPct val="75000"/>
              <a:buFont typeface="Wingdings"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marL="0" lvl="2" indent="0">
              <a:buClrTx/>
              <a:buSzTx/>
              <a:buFontTx/>
              <a:buNone/>
            </a:pPr>
            <a:r>
              <a:rPr lang="en-US" altLang="zh-CN" kern="0" dirty="0">
                <a:latin typeface="Times New Roman" pitchFamily="18" charset="0"/>
                <a:ea typeface="SimSun" pitchFamily="2" charset="-122"/>
                <a:cs typeface="Times New Roman" pitchFamily="18" charset="0"/>
              </a:rPr>
              <a:t>Andreas Schuster. Windows Memory Forensics with Volatility</a:t>
            </a:r>
          </a:p>
          <a:p>
            <a:pPr marL="0" lvl="2" indent="0">
              <a:buClrTx/>
              <a:buSzTx/>
              <a:buFontTx/>
              <a:buNone/>
            </a:pPr>
            <a:r>
              <a:rPr lang="en-US" altLang="zh-CN" kern="0" dirty="0">
                <a:latin typeface="Times New Roman" pitchFamily="18" charset="0"/>
                <a:ea typeface="SimSun" pitchFamily="2" charset="-122"/>
                <a:cs typeface="Times New Roman" pitchFamily="18" charset="0"/>
              </a:rPr>
              <a:t>https://www.first.org/resources/papers/conference2009/schuster-andreas-sliders.pdf</a:t>
            </a:r>
          </a:p>
          <a:p>
            <a:pPr marL="0" lvl="2" indent="0">
              <a:buClrTx/>
              <a:buSzTx/>
              <a:buFontTx/>
              <a:buNone/>
            </a:pPr>
            <a:endParaRPr lang="en-US" altLang="zh-CN" kern="0" dirty="0">
              <a:latin typeface="Times New Roman" pitchFamily="18" charset="0"/>
              <a:ea typeface="SimSun" pitchFamily="2" charset="-122"/>
              <a:cs typeface="Times New Roman" pitchFamily="18" charset="0"/>
            </a:endParaRPr>
          </a:p>
          <a:p>
            <a:pPr marL="0" lvl="2" indent="0">
              <a:buClrTx/>
              <a:buSzTx/>
              <a:buFontTx/>
              <a:buNone/>
            </a:pPr>
            <a:r>
              <a:rPr lang="en-US" altLang="zh-CN" kern="0" dirty="0">
                <a:latin typeface="Times New Roman" pitchFamily="18" charset="0"/>
                <a:ea typeface="SimSun" pitchFamily="2" charset="-122"/>
                <a:cs typeface="Times New Roman" pitchFamily="18" charset="0"/>
              </a:rPr>
              <a:t>Memory Forensics and Analysis Using Volatility.</a:t>
            </a:r>
          </a:p>
          <a:p>
            <a:pPr marL="0" lvl="2" indent="0">
              <a:buClrTx/>
              <a:buSzTx/>
              <a:buFontTx/>
              <a:buNone/>
            </a:pPr>
            <a:r>
              <a:rPr lang="en-US" altLang="zh-CN" kern="0" dirty="0">
                <a:latin typeface="Times New Roman" pitchFamily="18" charset="0"/>
                <a:ea typeface="SimSun" pitchFamily="2" charset="-122"/>
                <a:cs typeface="Times New Roman" pitchFamily="18" charset="0"/>
              </a:rPr>
              <a:t>https://resources.infosecinstitute.com/memory-forensics-and-analysis-using-volatility/#gref</a:t>
            </a:r>
          </a:p>
          <a:p>
            <a:pPr marL="0" lvl="2" indent="0">
              <a:buClrTx/>
              <a:buSzTx/>
              <a:buFontTx/>
              <a:buNone/>
            </a:pPr>
            <a:endParaRPr lang="en-US" altLang="zh-CN" kern="0" dirty="0">
              <a:latin typeface="Times New Roman" pitchFamily="18" charset="0"/>
              <a:ea typeface="SimSun" pitchFamily="2" charset="-122"/>
              <a:cs typeface="Times New Roman" pitchFamily="18" charset="0"/>
            </a:endParaRPr>
          </a:p>
          <a:p>
            <a:pPr marL="0" lvl="2" indent="0">
              <a:buClrTx/>
              <a:buSzTx/>
              <a:buFontTx/>
              <a:buNone/>
            </a:pPr>
            <a:r>
              <a:rPr lang="en-US" altLang="zh-CN" kern="0" dirty="0">
                <a:latin typeface="Times New Roman" pitchFamily="18" charset="0"/>
                <a:ea typeface="SimSun" pitchFamily="2" charset="-122"/>
                <a:cs typeface="Times New Roman" pitchFamily="18" charset="0"/>
              </a:rPr>
              <a:t>Hal Pomeranz. Detecting Malware With Memory Forensics. </a:t>
            </a:r>
          </a:p>
          <a:p>
            <a:pPr marL="0" lvl="2" indent="0">
              <a:buClrTx/>
              <a:buSzTx/>
              <a:buFontTx/>
              <a:buNone/>
            </a:pPr>
            <a:r>
              <a:rPr lang="en-US" altLang="zh-CN" kern="0" dirty="0">
                <a:latin typeface="Times New Roman" pitchFamily="18" charset="0"/>
                <a:ea typeface="SimSun" pitchFamily="2" charset="-122"/>
                <a:cs typeface="Times New Roman" pitchFamily="18" charset="0"/>
              </a:rPr>
              <a:t>http://www.deer-run.com/~hal/Detect_Malware_w_Memory_Forensics.pdf</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2"/>
          <p:cNvSpPr>
            <a:spLocks noGrp="1"/>
          </p:cNvSpPr>
          <p:nvPr>
            <p:ph type="sldNum" sz="quarter" idx="12"/>
          </p:nvPr>
        </p:nvSpPr>
        <p:spPr>
          <a:xfrm>
            <a:off x="6019800" y="6324600"/>
            <a:ext cx="2895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fld id="{FB025DAB-F7AA-4A75-8D78-9E6120EA4DF1}" type="slidenum">
              <a:rPr lang="en-US" altLang="en-US" sz="1400">
                <a:latin typeface="Times New Roman" panose="02020603050405020304" pitchFamily="18" charset="0"/>
              </a:rPr>
              <a:pPr>
                <a:spcBef>
                  <a:spcPct val="0"/>
                </a:spcBef>
                <a:buClrTx/>
                <a:buSzTx/>
                <a:buFontTx/>
                <a:buNone/>
              </a:pPr>
              <a:t>7</a:t>
            </a:fld>
            <a:endParaRPr lang="en-US" altLang="en-US" sz="1400">
              <a:latin typeface="Times New Roman" panose="02020603050405020304" pitchFamily="18" charset="0"/>
            </a:endParaRPr>
          </a:p>
        </p:txBody>
      </p:sp>
      <p:sp>
        <p:nvSpPr>
          <p:cNvPr id="4" name="Title 3"/>
          <p:cNvSpPr txBox="1">
            <a:spLocks/>
          </p:cNvSpPr>
          <p:nvPr/>
        </p:nvSpPr>
        <p:spPr>
          <a:xfrm>
            <a:off x="381000" y="1219200"/>
            <a:ext cx="8001000" cy="2438400"/>
          </a:xfrm>
          <a:prstGeom prst="rect">
            <a:avLst/>
          </a:prstGeom>
        </p:spPr>
        <p:txBody>
          <a:bodyPr/>
          <a:lstStyle/>
          <a:p>
            <a:pPr algn="just" eaLnBrk="1" hangingPunct="1">
              <a:defRPr/>
            </a:pPr>
            <a:r>
              <a:rPr lang="en-US" sz="2800" b="1" kern="0" dirty="0">
                <a:solidFill>
                  <a:srgbClr val="0033CC"/>
                </a:solidFill>
                <a:effectLst>
                  <a:outerShdw blurRad="38100" dist="38100" dir="2700000" algn="tl">
                    <a:srgbClr val="000000">
                      <a:alpha val="43137"/>
                    </a:srgbClr>
                  </a:outerShdw>
                </a:effectLst>
                <a:latin typeface="Times New Roman" pitchFamily="18" charset="0"/>
                <a:ea typeface="+mj-ea"/>
                <a:cs typeface="Times New Roman" pitchFamily="18" charset="0"/>
              </a:rPr>
              <a:t>File Carving</a:t>
            </a:r>
            <a:r>
              <a:rPr lang="en-US" sz="2800" kern="0" dirty="0">
                <a:solidFill>
                  <a:srgbClr val="0033CC"/>
                </a:solidFill>
                <a:latin typeface="Times New Roman" pitchFamily="18" charset="0"/>
                <a:ea typeface="+mj-ea"/>
                <a:cs typeface="Times New Roman" pitchFamily="18" charset="0"/>
              </a:rPr>
              <a:t> is the process of reassembling computer files from fragments (or data blocks)</a:t>
            </a:r>
            <a:r>
              <a:rPr lang="en-US" sz="2800" kern="0" dirty="0">
                <a:solidFill>
                  <a:srgbClr val="0033CC"/>
                </a:solidFill>
                <a:effectLst>
                  <a:outerShdw blurRad="38100" dist="38100" dir="2700000" algn="tl">
                    <a:srgbClr val="C0C0C0"/>
                  </a:outerShdw>
                </a:effectLst>
                <a:latin typeface="Times New Roman" pitchFamily="18" charset="0"/>
                <a:ea typeface="+mj-ea"/>
                <a:cs typeface="Times New Roman" pitchFamily="18" charset="0"/>
              </a:rPr>
              <a:t> </a:t>
            </a:r>
            <a:r>
              <a:rPr lang="en-US" sz="2800" b="1" u="sng" kern="0" dirty="0">
                <a:solidFill>
                  <a:srgbClr val="0033CC"/>
                </a:solidFill>
                <a:effectLst>
                  <a:outerShdw blurRad="38100" dist="38100" dir="2700000" algn="tl">
                    <a:srgbClr val="C0C0C0"/>
                  </a:outerShdw>
                </a:effectLst>
                <a:latin typeface="Times New Roman" pitchFamily="18" charset="0"/>
                <a:ea typeface="+mj-ea"/>
                <a:cs typeface="Times New Roman" pitchFamily="18" charset="0"/>
              </a:rPr>
              <a:t>in the absence of file system metadata</a:t>
            </a:r>
            <a:r>
              <a:rPr lang="en-US" sz="2800" b="1" kern="0" dirty="0">
                <a:solidFill>
                  <a:srgbClr val="0033CC"/>
                </a:solidFill>
                <a:effectLst>
                  <a:outerShdw blurRad="38100" dist="38100" dir="2700000" algn="tl">
                    <a:srgbClr val="C0C0C0"/>
                  </a:outerShdw>
                </a:effectLst>
                <a:latin typeface="Times New Roman" pitchFamily="18" charset="0"/>
                <a:ea typeface="+mj-ea"/>
                <a:cs typeface="Times New Roman" pitchFamily="18" charset="0"/>
              </a:rPr>
              <a:t>.</a:t>
            </a:r>
          </a:p>
          <a:p>
            <a:pPr algn="just" eaLnBrk="1" hangingPunct="1">
              <a:defRPr/>
            </a:pPr>
            <a:r>
              <a:rPr lang="en-US" sz="2800" b="1" kern="0" dirty="0">
                <a:solidFill>
                  <a:srgbClr val="0033CC"/>
                </a:solidFill>
                <a:effectLst>
                  <a:outerShdw blurRad="38100" dist="38100" dir="2700000" algn="tl">
                    <a:srgbClr val="C0C0C0"/>
                  </a:outerShdw>
                </a:effectLst>
                <a:latin typeface="Times New Roman" pitchFamily="18" charset="0"/>
                <a:ea typeface="+mj-ea"/>
                <a:cs typeface="Times New Roman" pitchFamily="18" charset="0"/>
              </a:rPr>
              <a:t>	</a:t>
            </a:r>
            <a:r>
              <a:rPr lang="en-US" sz="2800" kern="0" dirty="0">
                <a:solidFill>
                  <a:srgbClr val="0033CC"/>
                </a:solidFill>
                <a:latin typeface="Times New Roman" pitchFamily="18" charset="0"/>
                <a:ea typeface="+mj-ea"/>
                <a:cs typeface="Times New Roman" pitchFamily="18" charset="0"/>
              </a:rPr>
              <a:t>aka application-based file recovery, data carving, signature-based data recovery</a:t>
            </a:r>
            <a:r>
              <a:rPr lang="en-US" sz="2800" kern="0" dirty="0">
                <a:solidFill>
                  <a:srgbClr val="0033CC"/>
                </a:solidFill>
                <a:effectLst>
                  <a:outerShdw blurRad="38100" dist="38100" dir="2700000" algn="tl">
                    <a:srgbClr val="C0C0C0"/>
                  </a:outerShdw>
                </a:effectLst>
                <a:latin typeface="Times New Roman" pitchFamily="18" charset="0"/>
                <a:ea typeface="+mj-ea"/>
                <a:cs typeface="Times New Roman" pitchFamily="18" charset="0"/>
              </a:rPr>
              <a:t> </a:t>
            </a:r>
            <a:endParaRPr lang="en-CA" sz="2800" kern="0" dirty="0">
              <a:solidFill>
                <a:srgbClr val="0033CC"/>
              </a:solidFill>
              <a:effectLst>
                <a:outerShdw blurRad="38100" dist="38100" dir="2700000" algn="tl">
                  <a:srgbClr val="C0C0C0"/>
                </a:outerShdw>
              </a:effectLst>
              <a:latin typeface="Times New Roman" pitchFamily="18" charset="0"/>
              <a:ea typeface="+mj-ea"/>
              <a:cs typeface="Times New Roman" pitchFamily="18" charset="0"/>
            </a:endParaRPr>
          </a:p>
        </p:txBody>
      </p:sp>
      <p:sp>
        <p:nvSpPr>
          <p:cNvPr id="13316" name="矩形 5"/>
          <p:cNvSpPr>
            <a:spLocks noChangeArrowheads="1"/>
          </p:cNvSpPr>
          <p:nvPr/>
        </p:nvSpPr>
        <p:spPr bwMode="auto">
          <a:xfrm>
            <a:off x="228600" y="5257800"/>
            <a:ext cx="830580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[1] File carving. http://en.wikipedia.org/wiki/File_carving</a:t>
            </a:r>
          </a:p>
          <a:p>
            <a:pPr>
              <a:buNone/>
            </a:pP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[2] Brien Posey. Signature-based data recovery: A last ditch technique</a:t>
            </a:r>
          </a:p>
          <a:p>
            <a:pPr>
              <a:buNone/>
            </a:pP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http://searchwindowsserver.techtarget.com/tip/Signature-based-data-recovery-A-last-ditch-technique</a:t>
            </a:r>
          </a:p>
        </p:txBody>
      </p:sp>
      <p:pic>
        <p:nvPicPr>
          <p:cNvPr id="13317" name="Picture 2" desc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1775" y="0"/>
            <a:ext cx="1292225"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3"/>
          <p:cNvSpPr txBox="1">
            <a:spLocks/>
          </p:cNvSpPr>
          <p:nvPr/>
        </p:nvSpPr>
        <p:spPr>
          <a:xfrm>
            <a:off x="685800" y="457200"/>
            <a:ext cx="7772400" cy="762000"/>
          </a:xfrm>
          <a:prstGeom prst="rect">
            <a:avLst/>
          </a:prstGeom>
        </p:spPr>
        <p:txBody>
          <a:bodyPr/>
          <a:lstStyle/>
          <a:p>
            <a:pPr algn="ctr" eaLnBrk="1" hangingPunct="1">
              <a:defRPr/>
            </a:pPr>
            <a:r>
              <a:rPr lang="en-CA" sz="3800" b="1" kern="0" dirty="0">
                <a:solidFill>
                  <a:srgbClr val="0033CC"/>
                </a:solidFill>
                <a:effectLst>
                  <a:outerShdw blurRad="38100" dist="38100" dir="2700000" algn="tl">
                    <a:srgbClr val="C0C0C0"/>
                  </a:outerShdw>
                </a:effectLst>
                <a:latin typeface="Times New Roman" pitchFamily="18" charset="0"/>
                <a:ea typeface="+mj-ea"/>
                <a:cs typeface="Times New Roman" pitchFamily="18" charset="0"/>
              </a:rPr>
              <a:t>File Carving</a:t>
            </a:r>
          </a:p>
        </p:txBody>
      </p:sp>
      <p:sp>
        <p:nvSpPr>
          <p:cNvPr id="8" name="Text Box 5"/>
          <p:cNvSpPr txBox="1">
            <a:spLocks noChangeArrowheads="1"/>
          </p:cNvSpPr>
          <p:nvPr/>
        </p:nvSpPr>
        <p:spPr bwMode="auto">
          <a:xfrm rot="21147301">
            <a:off x="3437642" y="3478425"/>
            <a:ext cx="5486781"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b="1" dirty="0">
                <a:solidFill>
                  <a:srgbClr val="FF0000"/>
                </a:solidFill>
                <a:latin typeface="Times New Roman" panose="02020603050405020304" pitchFamily="18" charset="0"/>
                <a:cs typeface="Times New Roman" panose="02020603050405020304" pitchFamily="18" charset="0"/>
              </a:rPr>
              <a:t>A last ditch technique</a:t>
            </a:r>
          </a:p>
          <a:p>
            <a:pPr algn="ctr" eaLnBrk="1" hangingPunct="1">
              <a:spcBef>
                <a:spcPct val="0"/>
              </a:spcBef>
              <a:buClrTx/>
              <a:buSzTx/>
              <a:buFontTx/>
              <a:buNone/>
            </a:pPr>
            <a:r>
              <a:rPr lang="en-US" altLang="en-US" b="1" dirty="0">
                <a:solidFill>
                  <a:srgbClr val="FF0000"/>
                </a:solidFill>
                <a:latin typeface="Times New Roman" panose="02020603050405020304" pitchFamily="18" charset="0"/>
                <a:cs typeface="Times New Roman" panose="02020603050405020304" pitchFamily="18" charset="0"/>
              </a:rPr>
              <a:t>or</a:t>
            </a:r>
          </a:p>
          <a:p>
            <a:pPr algn="ctr" eaLnBrk="1" hangingPunct="1">
              <a:spcBef>
                <a:spcPct val="0"/>
              </a:spcBef>
              <a:buClrTx/>
              <a:buSzTx/>
              <a:buFontTx/>
              <a:buNone/>
            </a:pPr>
            <a:r>
              <a:rPr lang="en-US" altLang="en-US" b="1" dirty="0">
                <a:solidFill>
                  <a:srgbClr val="FF0000"/>
                </a:solidFill>
                <a:latin typeface="Times New Roman" panose="02020603050405020304" pitchFamily="18" charset="0"/>
                <a:cs typeface="Times New Roman" panose="02020603050405020304" pitchFamily="18" charset="0"/>
              </a:rPr>
              <a:t>A last data recovery technique</a:t>
            </a:r>
          </a:p>
        </p:txBody>
      </p:sp>
    </p:spTree>
    <p:extLst>
      <p:ext uri="{BB962C8B-B14F-4D97-AF65-F5344CB8AC3E}">
        <p14:creationId xmlns:p14="http://schemas.microsoft.com/office/powerpoint/2010/main" val="1777432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1"/>
          <p:cNvSpPr>
            <a:spLocks noGrp="1"/>
          </p:cNvSpPr>
          <p:nvPr>
            <p:ph type="sldNum" sz="quarter" idx="12"/>
          </p:nvPr>
        </p:nvSpPr>
        <p:spPr>
          <a:xfrm>
            <a:off x="8070850" y="6400800"/>
            <a:ext cx="76835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fld id="{BD7E7830-00C9-485B-B7D8-A8A7D0E1B497}" type="slidenum">
              <a:rPr lang="zh-CN" altLang="en-US" sz="1400">
                <a:latin typeface="Times New Roman" panose="02020603050405020304" pitchFamily="18" charset="0"/>
              </a:rPr>
              <a:pPr>
                <a:spcBef>
                  <a:spcPct val="0"/>
                </a:spcBef>
                <a:buClrTx/>
                <a:buSzTx/>
                <a:buFontTx/>
                <a:buNone/>
              </a:pPr>
              <a:t>8</a:t>
            </a:fld>
            <a:endParaRPr lang="en-US" altLang="zh-CN" sz="1400">
              <a:latin typeface="Times New Roman" panose="02020603050405020304" pitchFamily="18" charset="0"/>
            </a:endParaRPr>
          </a:p>
        </p:txBody>
      </p:sp>
      <p:sp>
        <p:nvSpPr>
          <p:cNvPr id="9" name="Title 1"/>
          <p:cNvSpPr txBox="1">
            <a:spLocks/>
          </p:cNvSpPr>
          <p:nvPr/>
        </p:nvSpPr>
        <p:spPr>
          <a:xfrm>
            <a:off x="76200" y="76200"/>
            <a:ext cx="8534400" cy="685800"/>
          </a:xfrm>
          <a:prstGeom prst="rect">
            <a:avLst/>
          </a:prstGeom>
        </p:spPr>
        <p:txBody>
          <a:bodyPr/>
          <a:lstStyle/>
          <a:p>
            <a:pPr eaLnBrk="1" hangingPunct="1">
              <a:defRPr/>
            </a:pPr>
            <a:r>
              <a:rPr lang="en-US" sz="4000" b="1" kern="0" dirty="0">
                <a:solidFill>
                  <a:schemeClr val="accent2"/>
                </a:solidFill>
                <a:effectLst>
                  <a:outerShdw blurRad="38100" dist="38100" dir="2700000" algn="tl">
                    <a:srgbClr val="000000">
                      <a:alpha val="43137"/>
                    </a:srgbClr>
                  </a:outerShdw>
                </a:effectLst>
                <a:latin typeface="+mj-lt"/>
                <a:ea typeface="+mj-ea"/>
                <a:cs typeface="+mj-cs"/>
              </a:rPr>
              <a:t>Dose of </a:t>
            </a:r>
            <a:r>
              <a:rPr lang="en-US" sz="4000" b="1" kern="0" dirty="0">
                <a:solidFill>
                  <a:schemeClr val="accent2"/>
                </a:solidFill>
                <a:effectLst>
                  <a:outerShdw blurRad="38100" dist="38100" dir="2700000" algn="tl">
                    <a:srgbClr val="000000">
                      <a:alpha val="43137"/>
                    </a:srgbClr>
                  </a:outerShdw>
                </a:effectLst>
                <a:latin typeface="Brush Script MT" pitchFamily="66" charset="0"/>
                <a:ea typeface="+mj-ea"/>
                <a:cs typeface="+mj-cs"/>
              </a:rPr>
              <a:t>Reality: </a:t>
            </a:r>
            <a:endParaRPr lang="en-CA" sz="4000" b="1" kern="0" dirty="0">
              <a:solidFill>
                <a:schemeClr val="accent2"/>
              </a:solidFill>
              <a:effectLst>
                <a:outerShdw blurRad="38100" dist="38100" dir="2700000" algn="tl">
                  <a:srgbClr val="000000">
                    <a:alpha val="43137"/>
                  </a:srgbClr>
                </a:outerShdw>
              </a:effectLst>
              <a:ea typeface="+mj-ea"/>
              <a:cs typeface="+mj-cs"/>
            </a:endParaRPr>
          </a:p>
        </p:txBody>
      </p:sp>
      <p:pic>
        <p:nvPicPr>
          <p:cNvPr id="14340" name="Picture 2" descr="http://mytecharticle.com/wp-content/uploads/2013/02/MS-OFFICE-2003-Installation-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888" y="2609850"/>
            <a:ext cx="3084512"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341" name="Straight Connector 6"/>
          <p:cNvCxnSpPr>
            <a:cxnSpLocks noChangeShapeType="1"/>
          </p:cNvCxnSpPr>
          <p:nvPr/>
        </p:nvCxnSpPr>
        <p:spPr bwMode="auto">
          <a:xfrm flipH="1" flipV="1">
            <a:off x="762000" y="4038600"/>
            <a:ext cx="760413" cy="1390650"/>
          </a:xfrm>
          <a:prstGeom prst="line">
            <a:avLst/>
          </a:prstGeom>
          <a:noFill/>
          <a:ln w="66675" algn="ctr">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14342" name="Text Box 5"/>
          <p:cNvSpPr txBox="1">
            <a:spLocks noChangeArrowheads="1"/>
          </p:cNvSpPr>
          <p:nvPr/>
        </p:nvSpPr>
        <p:spPr bwMode="auto">
          <a:xfrm>
            <a:off x="496888" y="5756275"/>
            <a:ext cx="24384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2400">
                <a:solidFill>
                  <a:schemeClr val="accent2"/>
                </a:solidFill>
                <a:latin typeface="Times New Roman" panose="02020603050405020304" pitchFamily="18" charset="0"/>
                <a:cs typeface="Times New Roman" panose="02020603050405020304" pitchFamily="18" charset="0"/>
              </a:rPr>
              <a:t>Many Installed </a:t>
            </a:r>
            <a:r>
              <a:rPr lang="en-US" altLang="en-US" sz="2400" b="1">
                <a:solidFill>
                  <a:schemeClr val="accent2"/>
                </a:solidFill>
                <a:latin typeface="Times New Roman" panose="02020603050405020304" pitchFamily="18" charset="0"/>
                <a:cs typeface="Times New Roman" panose="02020603050405020304" pitchFamily="18" charset="0"/>
              </a:rPr>
              <a:t>applications</a:t>
            </a:r>
          </a:p>
        </p:txBody>
      </p:sp>
      <p:pic>
        <p:nvPicPr>
          <p:cNvPr id="14343" name="Picture 4" descr="http://n-wdr.com/images/type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1500" y="2185988"/>
            <a:ext cx="4229100"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344" name="Straight Connector 6"/>
          <p:cNvCxnSpPr>
            <a:cxnSpLocks noChangeShapeType="1"/>
          </p:cNvCxnSpPr>
          <p:nvPr/>
        </p:nvCxnSpPr>
        <p:spPr bwMode="auto">
          <a:xfrm flipV="1">
            <a:off x="5486400" y="4038600"/>
            <a:ext cx="1220788" cy="1390650"/>
          </a:xfrm>
          <a:prstGeom prst="line">
            <a:avLst/>
          </a:prstGeom>
          <a:noFill/>
          <a:ln w="66675" algn="ctr">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14345" name="Text Box 5"/>
          <p:cNvSpPr txBox="1">
            <a:spLocks noChangeArrowheads="1"/>
          </p:cNvSpPr>
          <p:nvPr/>
        </p:nvSpPr>
        <p:spPr bwMode="auto">
          <a:xfrm>
            <a:off x="4533900" y="5791200"/>
            <a:ext cx="2438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2400" dirty="0">
                <a:solidFill>
                  <a:schemeClr val="accent2"/>
                </a:solidFill>
                <a:latin typeface="Times New Roman" panose="02020603050405020304" pitchFamily="18" charset="0"/>
                <a:cs typeface="Times New Roman" panose="02020603050405020304" pitchFamily="18" charset="0"/>
              </a:rPr>
              <a:t>Many </a:t>
            </a:r>
            <a:r>
              <a:rPr lang="en-US" altLang="en-US" sz="2400" b="1" dirty="0">
                <a:solidFill>
                  <a:schemeClr val="accent2"/>
                </a:solidFill>
                <a:latin typeface="Times New Roman" panose="02020603050405020304" pitchFamily="18" charset="0"/>
                <a:cs typeface="Times New Roman" panose="02020603050405020304" pitchFamily="18" charset="0"/>
              </a:rPr>
              <a:t>File Types</a:t>
            </a:r>
          </a:p>
        </p:txBody>
      </p:sp>
      <p:grpSp>
        <p:nvGrpSpPr>
          <p:cNvPr id="10" name="Group 9"/>
          <p:cNvGrpSpPr>
            <a:grpSpLocks/>
          </p:cNvGrpSpPr>
          <p:nvPr/>
        </p:nvGrpSpPr>
        <p:grpSpPr bwMode="auto">
          <a:xfrm>
            <a:off x="762000" y="322263"/>
            <a:ext cx="7543800" cy="1965325"/>
            <a:chOff x="762000" y="322693"/>
            <a:chExt cx="7543799" cy="1965283"/>
          </a:xfrm>
        </p:grpSpPr>
        <p:pic>
          <p:nvPicPr>
            <p:cNvPr id="1434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9825" y="1024925"/>
              <a:ext cx="971550"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8" name="Picture 7" descr="http://www.baycongroup.com/word2007/images/01_Word2007Screen.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762000"/>
              <a:ext cx="2173755" cy="1525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349" name="Straight Connector 6"/>
            <p:cNvCxnSpPr>
              <a:cxnSpLocks noChangeShapeType="1"/>
            </p:cNvCxnSpPr>
            <p:nvPr/>
          </p:nvCxnSpPr>
          <p:spPr bwMode="auto">
            <a:xfrm>
              <a:off x="3087361" y="1524988"/>
              <a:ext cx="3161039" cy="18062"/>
            </a:xfrm>
            <a:prstGeom prst="line">
              <a:avLst/>
            </a:prstGeom>
            <a:noFill/>
            <a:ln w="66675" algn="ctr">
              <a:solidFill>
                <a:schemeClr val="accent2"/>
              </a:solidFill>
              <a:round/>
              <a:headEnd/>
              <a:tailEnd type="triangle" w="med" len="med"/>
            </a:ln>
            <a:extLst>
              <a:ext uri="{909E8E84-426E-40DD-AFC4-6F175D3DCCD1}">
                <a14:hiddenFill xmlns:a14="http://schemas.microsoft.com/office/drawing/2010/main">
                  <a:noFill/>
                </a14:hiddenFill>
              </a:ext>
            </a:extLst>
          </p:spPr>
        </p:cxnSp>
        <p:sp>
          <p:nvSpPr>
            <p:cNvPr id="14350" name="Text Box 5"/>
            <p:cNvSpPr txBox="1">
              <a:spLocks noChangeArrowheads="1"/>
            </p:cNvSpPr>
            <p:nvPr/>
          </p:nvSpPr>
          <p:spPr bwMode="auto">
            <a:xfrm>
              <a:off x="3238500" y="1024925"/>
              <a:ext cx="2590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2400" b="1">
                  <a:solidFill>
                    <a:schemeClr val="accent2"/>
                  </a:solidFill>
                  <a:latin typeface="Times New Roman" panose="02020603050405020304" pitchFamily="18" charset="0"/>
                  <a:cs typeface="Times New Roman" panose="02020603050405020304" pitchFamily="18" charset="0"/>
                </a:rPr>
                <a:t>associated with</a:t>
              </a:r>
            </a:p>
          </p:txBody>
        </p:sp>
        <p:pic>
          <p:nvPicPr>
            <p:cNvPr id="1435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2200" y="322693"/>
              <a:ext cx="2133599" cy="591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083381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1"/>
          <p:cNvSpPr>
            <a:spLocks noGrp="1"/>
          </p:cNvSpPr>
          <p:nvPr>
            <p:ph type="sldNum" sz="quarter" idx="12"/>
          </p:nvPr>
        </p:nvSpPr>
        <p:spPr>
          <a:xfrm>
            <a:off x="8070850" y="6400800"/>
            <a:ext cx="76835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fld id="{15261959-D943-4BF7-A222-7C8F587F735A}" type="slidenum">
              <a:rPr lang="zh-CN" altLang="en-US" sz="1400">
                <a:latin typeface="Times New Roman" panose="02020603050405020304" pitchFamily="18" charset="0"/>
              </a:rPr>
              <a:pPr>
                <a:spcBef>
                  <a:spcPct val="0"/>
                </a:spcBef>
                <a:buClrTx/>
                <a:buSzTx/>
                <a:buFontTx/>
                <a:buNone/>
              </a:pPr>
              <a:t>9</a:t>
            </a:fld>
            <a:endParaRPr lang="en-US" altLang="zh-CN" sz="1400">
              <a:latin typeface="Times New Roman" panose="02020603050405020304" pitchFamily="18" charset="0"/>
            </a:endParaRPr>
          </a:p>
        </p:txBody>
      </p:sp>
      <p:sp>
        <p:nvSpPr>
          <p:cNvPr id="9" name="Title 1"/>
          <p:cNvSpPr txBox="1">
            <a:spLocks/>
          </p:cNvSpPr>
          <p:nvPr/>
        </p:nvSpPr>
        <p:spPr>
          <a:xfrm>
            <a:off x="0" y="0"/>
            <a:ext cx="8534400" cy="685800"/>
          </a:xfrm>
          <a:prstGeom prst="rect">
            <a:avLst/>
          </a:prstGeom>
        </p:spPr>
        <p:txBody>
          <a:bodyPr/>
          <a:lstStyle/>
          <a:p>
            <a:pPr eaLnBrk="1" hangingPunct="1">
              <a:defRPr/>
            </a:pPr>
            <a:r>
              <a:rPr lang="en-US" sz="4000" b="1" kern="0" dirty="0">
                <a:solidFill>
                  <a:schemeClr val="accent2"/>
                </a:solidFill>
                <a:effectLst>
                  <a:outerShdw blurRad="38100" dist="38100" dir="2700000" algn="tl">
                    <a:srgbClr val="000000">
                      <a:alpha val="43137"/>
                    </a:srgbClr>
                  </a:outerShdw>
                </a:effectLst>
                <a:latin typeface="+mj-lt"/>
                <a:ea typeface="+mj-ea"/>
                <a:cs typeface="+mj-cs"/>
              </a:rPr>
              <a:t>Dose of </a:t>
            </a:r>
            <a:r>
              <a:rPr lang="en-US" sz="4000" b="1" kern="0" dirty="0">
                <a:solidFill>
                  <a:schemeClr val="accent2"/>
                </a:solidFill>
                <a:effectLst>
                  <a:outerShdw blurRad="38100" dist="38100" dir="2700000" algn="tl">
                    <a:srgbClr val="000000">
                      <a:alpha val="43137"/>
                    </a:srgbClr>
                  </a:outerShdw>
                </a:effectLst>
                <a:latin typeface="Brush Script MT" pitchFamily="66" charset="0"/>
                <a:ea typeface="+mj-ea"/>
                <a:cs typeface="+mj-cs"/>
              </a:rPr>
              <a:t>Reality:</a:t>
            </a:r>
            <a:r>
              <a:rPr lang="en-US" sz="4000" b="1" kern="0" dirty="0">
                <a:solidFill>
                  <a:schemeClr val="accent2"/>
                </a:solidFill>
                <a:effectLst>
                  <a:outerShdw blurRad="38100" dist="38100" dir="2700000" algn="tl">
                    <a:srgbClr val="000000">
                      <a:alpha val="43137"/>
                    </a:srgbClr>
                  </a:outerShdw>
                </a:effectLst>
                <a:latin typeface="+mj-lt"/>
                <a:ea typeface="+mj-ea"/>
                <a:cs typeface="+mj-cs"/>
              </a:rPr>
              <a:t> </a:t>
            </a:r>
            <a:r>
              <a:rPr lang="en-US" sz="4000" b="1" kern="0" dirty="0">
                <a:solidFill>
                  <a:schemeClr val="accent2"/>
                </a:solidFill>
                <a:effectLst>
                  <a:outerShdw blurRad="38100" dist="38100" dir="2700000" algn="tl">
                    <a:srgbClr val="000000">
                      <a:alpha val="43137"/>
                    </a:srgbClr>
                  </a:outerShdw>
                </a:effectLst>
                <a:latin typeface="Brush Script MT" pitchFamily="66" charset="0"/>
                <a:cs typeface="Arial" charset="0"/>
              </a:rPr>
              <a:t>(cont’d)</a:t>
            </a:r>
            <a:r>
              <a:rPr lang="en-US" sz="4000" b="1" kern="0" dirty="0">
                <a:solidFill>
                  <a:schemeClr val="accent2"/>
                </a:solidFill>
                <a:effectLst>
                  <a:outerShdw blurRad="38100" dist="38100" dir="2700000" algn="tl">
                    <a:srgbClr val="000000">
                      <a:alpha val="43137"/>
                    </a:srgbClr>
                  </a:outerShdw>
                </a:effectLst>
                <a:cs typeface="Arial" charset="0"/>
              </a:rPr>
              <a:t> </a:t>
            </a:r>
            <a:endParaRPr lang="en-CA" sz="4000" b="1" kern="0" dirty="0">
              <a:solidFill>
                <a:schemeClr val="accent2"/>
              </a:solidFill>
              <a:effectLst>
                <a:outerShdw blurRad="38100" dist="38100" dir="2700000" algn="tl">
                  <a:srgbClr val="000000">
                    <a:alpha val="43137"/>
                  </a:srgbClr>
                </a:outerShdw>
              </a:effectLst>
              <a:ea typeface="+mj-ea"/>
              <a:cs typeface="+mj-cs"/>
            </a:endParaRPr>
          </a:p>
        </p:txBody>
      </p:sp>
      <p:sp>
        <p:nvSpPr>
          <p:cNvPr id="15364" name="Rectangle 4"/>
          <p:cNvSpPr>
            <a:spLocks noChangeArrowheads="1"/>
          </p:cNvSpPr>
          <p:nvPr/>
        </p:nvSpPr>
        <p:spPr bwMode="auto">
          <a:xfrm>
            <a:off x="533400" y="4291013"/>
            <a:ext cx="2057400" cy="966787"/>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ClrTx/>
              <a:buSzTx/>
              <a:buFontTx/>
              <a:buNone/>
            </a:pPr>
            <a:r>
              <a:rPr lang="en-US" altLang="en-US" sz="1800" dirty="0"/>
              <a:t>\</a:t>
            </a:r>
            <a:r>
              <a:rPr lang="en-US" altLang="en-US" sz="1800" dirty="0" err="1"/>
              <a:t>xff</a:t>
            </a:r>
            <a:r>
              <a:rPr lang="en-US" altLang="en-US" sz="1800" dirty="0"/>
              <a:t>\xd8\</a:t>
            </a:r>
            <a:r>
              <a:rPr lang="en-US" altLang="en-US" sz="1800" dirty="0" err="1"/>
              <a:t>xff</a:t>
            </a:r>
            <a:endParaRPr lang="en-US" altLang="en-US" sz="1800" dirty="0"/>
          </a:p>
          <a:p>
            <a:pPr eaLnBrk="1" hangingPunct="1">
              <a:spcBef>
                <a:spcPct val="0"/>
              </a:spcBef>
              <a:buClrTx/>
              <a:buSzTx/>
              <a:buFontTx/>
              <a:buNone/>
            </a:pPr>
            <a:r>
              <a:rPr lang="en-US" altLang="en-US" sz="1800" dirty="0"/>
              <a:t>\xe0\x00\x10</a:t>
            </a:r>
          </a:p>
          <a:p>
            <a:pPr eaLnBrk="1" hangingPunct="1">
              <a:spcBef>
                <a:spcPct val="0"/>
              </a:spcBef>
              <a:buClrTx/>
              <a:buSzTx/>
              <a:buFontTx/>
              <a:buNone/>
            </a:pPr>
            <a:r>
              <a:rPr lang="en-US" altLang="en-US" sz="1800" dirty="0"/>
              <a:t>……</a:t>
            </a:r>
          </a:p>
        </p:txBody>
      </p:sp>
      <p:sp>
        <p:nvSpPr>
          <p:cNvPr id="11" name="Title 3"/>
          <p:cNvSpPr txBox="1">
            <a:spLocks/>
          </p:cNvSpPr>
          <p:nvPr/>
        </p:nvSpPr>
        <p:spPr>
          <a:xfrm>
            <a:off x="533400" y="990600"/>
            <a:ext cx="8229600" cy="2362200"/>
          </a:xfrm>
          <a:prstGeom prst="rect">
            <a:avLst/>
          </a:prstGeom>
        </p:spPr>
        <p:txBody>
          <a:bodyPr/>
          <a:lstStyle/>
          <a:p>
            <a:pPr algn="just" eaLnBrk="1" hangingPunct="1">
              <a:buFont typeface="Wingdings" pitchFamily="2" charset="2"/>
              <a:buChar char="q"/>
              <a:defRPr/>
            </a:pPr>
            <a:r>
              <a:rPr lang="en-US" sz="2800" kern="0" dirty="0">
                <a:solidFill>
                  <a:srgbClr val="0033CC"/>
                </a:solidFill>
                <a:latin typeface="Times New Roman" pitchFamily="18" charset="0"/>
                <a:ea typeface="+mj-ea"/>
                <a:cs typeface="Times New Roman" pitchFamily="18" charset="0"/>
              </a:rPr>
              <a:t>many file types have well-known values in an end of file (footer) or beginning of file (header)</a:t>
            </a:r>
          </a:p>
          <a:p>
            <a:pPr algn="just" eaLnBrk="1" hangingPunct="1">
              <a:buFont typeface="Wingdings" pitchFamily="2" charset="2"/>
              <a:buChar char="q"/>
              <a:defRPr/>
            </a:pPr>
            <a:r>
              <a:rPr lang="en-US" sz="2800" kern="0" dirty="0">
                <a:solidFill>
                  <a:srgbClr val="0033CC"/>
                </a:solidFill>
                <a:latin typeface="Times New Roman" pitchFamily="18" charset="0"/>
                <a:ea typeface="+mj-ea"/>
                <a:cs typeface="Times New Roman" pitchFamily="18" charset="0"/>
              </a:rPr>
              <a:t>many files are stored contiguously on disk and not broken apart. All sectors are adjacent to each other.</a:t>
            </a:r>
          </a:p>
          <a:p>
            <a:pPr algn="just" eaLnBrk="1" hangingPunct="1">
              <a:buFont typeface="Wingdings" pitchFamily="2" charset="2"/>
              <a:buChar char="q"/>
              <a:defRPr/>
            </a:pPr>
            <a:r>
              <a:rPr 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Header-footer carving</a:t>
            </a:r>
            <a:endParaRPr lang="en-CA" sz="2800" b="1" kern="0" dirty="0">
              <a:solidFill>
                <a:srgbClr val="FF0000"/>
              </a:solidFill>
              <a:effectLst>
                <a:outerShdw blurRad="38100" dist="38100" dir="2700000" algn="tl">
                  <a:srgbClr val="000000">
                    <a:alpha val="43137"/>
                  </a:srgbClr>
                </a:outerShdw>
              </a:effectLst>
              <a:latin typeface="Times New Roman" pitchFamily="18" charset="0"/>
              <a:ea typeface="+mj-ea"/>
              <a:cs typeface="Times New Roman" pitchFamily="18" charset="0"/>
            </a:endParaRPr>
          </a:p>
        </p:txBody>
      </p:sp>
      <p:sp>
        <p:nvSpPr>
          <p:cNvPr id="15366" name="Text Box 5"/>
          <p:cNvSpPr txBox="1">
            <a:spLocks noChangeArrowheads="1"/>
          </p:cNvSpPr>
          <p:nvPr/>
        </p:nvSpPr>
        <p:spPr bwMode="auto">
          <a:xfrm>
            <a:off x="914400" y="5867400"/>
            <a:ext cx="75438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2400" b="1" dirty="0">
                <a:solidFill>
                  <a:schemeClr val="accent2"/>
                </a:solidFill>
                <a:latin typeface="Times New Roman" panose="02020603050405020304" pitchFamily="18" charset="0"/>
                <a:cs typeface="Times New Roman" panose="02020603050405020304" pitchFamily="18" charset="0"/>
              </a:rPr>
              <a:t>Blocks of raw data that can be carved to find a JPEG picture in sectors 85 to 88.</a:t>
            </a:r>
          </a:p>
        </p:txBody>
      </p:sp>
      <p:sp>
        <p:nvSpPr>
          <p:cNvPr id="15367" name="Text Box 5"/>
          <p:cNvSpPr txBox="1">
            <a:spLocks noChangeArrowheads="1"/>
          </p:cNvSpPr>
          <p:nvPr/>
        </p:nvSpPr>
        <p:spPr bwMode="auto">
          <a:xfrm>
            <a:off x="1219200" y="3352800"/>
            <a:ext cx="1295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2400" b="1">
                <a:solidFill>
                  <a:schemeClr val="accent2"/>
                </a:solidFill>
                <a:latin typeface="Times New Roman" panose="02020603050405020304" pitchFamily="18" charset="0"/>
                <a:cs typeface="Times New Roman" panose="02020603050405020304" pitchFamily="18" charset="0"/>
              </a:rPr>
              <a:t>sector 85</a:t>
            </a:r>
          </a:p>
        </p:txBody>
      </p:sp>
      <p:sp>
        <p:nvSpPr>
          <p:cNvPr id="15368" name="Rectangle 4"/>
          <p:cNvSpPr>
            <a:spLocks noChangeArrowheads="1"/>
          </p:cNvSpPr>
          <p:nvPr/>
        </p:nvSpPr>
        <p:spPr bwMode="auto">
          <a:xfrm>
            <a:off x="2590800" y="4291013"/>
            <a:ext cx="2057400" cy="966787"/>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ClrTx/>
              <a:buSzTx/>
              <a:buFontTx/>
              <a:buNone/>
            </a:pPr>
            <a:endParaRPr lang="en-US" altLang="en-US" sz="1800"/>
          </a:p>
        </p:txBody>
      </p:sp>
      <p:sp>
        <p:nvSpPr>
          <p:cNvPr id="15369" name="Rectangle 4"/>
          <p:cNvSpPr>
            <a:spLocks noChangeArrowheads="1"/>
          </p:cNvSpPr>
          <p:nvPr/>
        </p:nvSpPr>
        <p:spPr bwMode="auto">
          <a:xfrm>
            <a:off x="6705600" y="4291013"/>
            <a:ext cx="2057400" cy="966787"/>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ClrTx/>
              <a:buSzTx/>
              <a:buFontTx/>
              <a:buNone/>
            </a:pPr>
            <a:r>
              <a:rPr lang="en-US" altLang="en-US" sz="1800"/>
              <a:t>……\xff\xd9 ……</a:t>
            </a:r>
          </a:p>
        </p:txBody>
      </p:sp>
      <p:sp>
        <p:nvSpPr>
          <p:cNvPr id="15370" name="Rectangle 4"/>
          <p:cNvSpPr>
            <a:spLocks noChangeArrowheads="1"/>
          </p:cNvSpPr>
          <p:nvPr/>
        </p:nvSpPr>
        <p:spPr bwMode="auto">
          <a:xfrm>
            <a:off x="4648200" y="4291013"/>
            <a:ext cx="2057400" cy="966787"/>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ClrTx/>
              <a:buSzTx/>
              <a:buFontTx/>
              <a:buNone/>
            </a:pPr>
            <a:endParaRPr lang="en-US" altLang="en-US" sz="1800"/>
          </a:p>
        </p:txBody>
      </p:sp>
      <p:sp>
        <p:nvSpPr>
          <p:cNvPr id="15371" name="Text Box 5"/>
          <p:cNvSpPr txBox="1">
            <a:spLocks noChangeArrowheads="1"/>
          </p:cNvSpPr>
          <p:nvPr/>
        </p:nvSpPr>
        <p:spPr bwMode="auto">
          <a:xfrm>
            <a:off x="2895600" y="3352800"/>
            <a:ext cx="1295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2400" b="1">
                <a:solidFill>
                  <a:schemeClr val="accent2"/>
                </a:solidFill>
                <a:latin typeface="Times New Roman" panose="02020603050405020304" pitchFamily="18" charset="0"/>
                <a:cs typeface="Times New Roman" panose="02020603050405020304" pitchFamily="18" charset="0"/>
              </a:rPr>
              <a:t>sector 86</a:t>
            </a:r>
          </a:p>
        </p:txBody>
      </p:sp>
      <p:sp>
        <p:nvSpPr>
          <p:cNvPr id="15372" name="Text Box 5"/>
          <p:cNvSpPr txBox="1">
            <a:spLocks noChangeArrowheads="1"/>
          </p:cNvSpPr>
          <p:nvPr/>
        </p:nvSpPr>
        <p:spPr bwMode="auto">
          <a:xfrm>
            <a:off x="4953000" y="3360738"/>
            <a:ext cx="12954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2400" b="1">
                <a:solidFill>
                  <a:schemeClr val="accent2"/>
                </a:solidFill>
                <a:latin typeface="Times New Roman" panose="02020603050405020304" pitchFamily="18" charset="0"/>
                <a:cs typeface="Times New Roman" panose="02020603050405020304" pitchFamily="18" charset="0"/>
              </a:rPr>
              <a:t>sector 87</a:t>
            </a:r>
          </a:p>
        </p:txBody>
      </p:sp>
      <p:sp>
        <p:nvSpPr>
          <p:cNvPr id="15373" name="Text Box 5"/>
          <p:cNvSpPr txBox="1">
            <a:spLocks noChangeArrowheads="1"/>
          </p:cNvSpPr>
          <p:nvPr/>
        </p:nvSpPr>
        <p:spPr bwMode="auto">
          <a:xfrm>
            <a:off x="7162800" y="3360738"/>
            <a:ext cx="12954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2400" b="1">
                <a:solidFill>
                  <a:schemeClr val="accent2"/>
                </a:solidFill>
                <a:latin typeface="Times New Roman" panose="02020603050405020304" pitchFamily="18" charset="0"/>
                <a:cs typeface="Times New Roman" panose="02020603050405020304" pitchFamily="18" charset="0"/>
              </a:rPr>
              <a:t>sector 88</a:t>
            </a:r>
          </a:p>
        </p:txBody>
      </p:sp>
      <p:sp>
        <p:nvSpPr>
          <p:cNvPr id="14" name="Rectangle 4"/>
          <p:cNvSpPr>
            <a:spLocks noChangeArrowheads="1"/>
          </p:cNvSpPr>
          <p:nvPr/>
        </p:nvSpPr>
        <p:spPr bwMode="auto">
          <a:xfrm>
            <a:off x="533400" y="4267200"/>
            <a:ext cx="8229600" cy="966788"/>
          </a:xfrm>
          <a:prstGeom prst="rect">
            <a:avLst/>
          </a:prstGeom>
          <a:noFill/>
          <a:ln w="793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Wingdings" panose="05000000000000000000" pitchFamily="2" charset="2"/>
              <a:buChar char="v"/>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ClrTx/>
              <a:buSzTx/>
              <a:buFontTx/>
              <a:buNone/>
            </a:pPr>
            <a:endParaRPr lang="en-US" altLang="en-US" sz="1800"/>
          </a:p>
        </p:txBody>
      </p:sp>
    </p:spTree>
    <p:extLst>
      <p:ext uri="{BB962C8B-B14F-4D97-AF65-F5344CB8AC3E}">
        <p14:creationId xmlns:p14="http://schemas.microsoft.com/office/powerpoint/2010/main" val="21520557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heckerboard(across)">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theme/theme1.xml><?xml version="1.0" encoding="utf-8"?>
<a:theme xmlns:a="http://schemas.openxmlformats.org/drawingml/2006/main" name="3rdEdition_Chapter2">
  <a:themeElements>
    <a:clrScheme name="3rdEdition_Chapter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3rdEdition_Chapter2">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defRPr kumimoji="0" lang="en-US" sz="2400" b="0"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defRPr kumimoji="0" lang="en-US" sz="2400" b="0" i="0" u="none" strike="noStrike" cap="none" normalizeH="0" baseline="0" smtClean="0">
            <a:ln>
              <a:noFill/>
            </a:ln>
            <a:solidFill>
              <a:schemeClr val="tx1"/>
            </a:solidFill>
            <a:effectLst/>
            <a:latin typeface="Comic Sans MS" pitchFamily="66" charset="0"/>
          </a:defRPr>
        </a:defPPr>
      </a:lstStyle>
    </a:lnDef>
  </a:objectDefaults>
  <a:extraClrSchemeLst>
    <a:extraClrScheme>
      <a:clrScheme name="3rdEdition_Chapter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rdEdition_Chapter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3rdEdition_Chapter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3rdEdition_Chapter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3rdEdition_Chapter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3rdEdition_Chapter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3rdEdition_Chapter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3rdEdition_Chapter2</Template>
  <TotalTime>21116</TotalTime>
  <Words>7293</Words>
  <Application>Microsoft Office PowerPoint</Application>
  <PresentationFormat>On-screen Show (4:3)</PresentationFormat>
  <Paragraphs>787</Paragraphs>
  <Slides>67</Slides>
  <Notes>66</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67</vt:i4>
      </vt:variant>
    </vt:vector>
  </HeadingPairs>
  <TitlesOfParts>
    <vt:vector size="76" baseType="lpstr">
      <vt:lpstr>Arial</vt:lpstr>
      <vt:lpstr>Brush Script MT</vt:lpstr>
      <vt:lpstr>Calibri</vt:lpstr>
      <vt:lpstr>Comic Sans MS</vt:lpstr>
      <vt:lpstr>Times New Roman</vt:lpstr>
      <vt:lpstr>Wingdings</vt:lpstr>
      <vt:lpstr>ZapfDingbats</vt:lpstr>
      <vt:lpstr>3rdEdition_Chapter2</vt:lpstr>
      <vt:lpstr>Visio</vt:lpstr>
      <vt:lpstr>File Carving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Volatile Data</vt:lpstr>
      <vt:lpstr>PowerPoint Presentation</vt:lpstr>
      <vt:lpstr>Data Acquisition and the Order of Volatility (cont’d)</vt:lpstr>
      <vt:lpstr>Data Acquisition and the Order of Volatility (cont’d)</vt:lpstr>
      <vt:lpstr>Data Acquisition and the Order of Volatility (cont’d)</vt:lpstr>
      <vt:lpstr>Data Acquisition and  the Order of Volatility (cont’d)</vt:lpstr>
      <vt:lpstr>Data Acquisition and  the Order of Volatility (cont’d)</vt:lpstr>
      <vt:lpstr>Volatile Data Acquisition and Analysis (Memory Forensics or Live Forensics)</vt:lpstr>
      <vt:lpstr>Volatile Data Acquisition and Analysis (Memory Forensics  or Live Forensics)</vt:lpstr>
      <vt:lpstr>Volatile Data Acquisition and Analysis (Memory Forensics – cont’d)</vt:lpstr>
      <vt:lpstr>Detecting data structure in memory is very challenging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Memory Forensics - External Tools</vt:lpstr>
      <vt:lpstr>Memory Forensics  - External Tools (cont’d)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Reading materials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Lec7</dc:title>
  <dc:creator>Xiaodong Lin</dc:creator>
  <cp:lastModifiedBy>Xiaodong Lin</cp:lastModifiedBy>
  <cp:revision>2022</cp:revision>
  <cp:lastPrinted>2016-03-09T02:55:35Z</cp:lastPrinted>
  <dcterms:created xsi:type="dcterms:W3CDTF">2005-12-02T21:35:47Z</dcterms:created>
  <dcterms:modified xsi:type="dcterms:W3CDTF">2022-04-26T19:36:25Z</dcterms:modified>
</cp:coreProperties>
</file>